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4" r:id="rId1"/>
  </p:sldMasterIdLst>
  <p:sldIdLst>
    <p:sldId id="256" r:id="rId2"/>
    <p:sldId id="258" r:id="rId3"/>
    <p:sldId id="257" r:id="rId4"/>
    <p:sldId id="291" r:id="rId5"/>
    <p:sldId id="259" r:id="rId6"/>
    <p:sldId id="265" r:id="rId7"/>
    <p:sldId id="295" r:id="rId8"/>
    <p:sldId id="260" r:id="rId9"/>
    <p:sldId id="287" r:id="rId10"/>
    <p:sldId id="273" r:id="rId11"/>
    <p:sldId id="274" r:id="rId12"/>
    <p:sldId id="286" r:id="rId13"/>
    <p:sldId id="292" r:id="rId14"/>
    <p:sldId id="293" r:id="rId15"/>
    <p:sldId id="294" r:id="rId16"/>
    <p:sldId id="297" r:id="rId17"/>
    <p:sldId id="298" r:id="rId18"/>
    <p:sldId id="269" r:id="rId19"/>
    <p:sldId id="261" r:id="rId20"/>
    <p:sldId id="299" r:id="rId21"/>
    <p:sldId id="300" r:id="rId22"/>
    <p:sldId id="275" r:id="rId23"/>
    <p:sldId id="270" r:id="rId24"/>
    <p:sldId id="279" r:id="rId25"/>
    <p:sldId id="280" r:id="rId26"/>
    <p:sldId id="281" r:id="rId27"/>
    <p:sldId id="282" r:id="rId28"/>
    <p:sldId id="283" r:id="rId29"/>
    <p:sldId id="264" r:id="rId30"/>
    <p:sldId id="302" r:id="rId31"/>
    <p:sldId id="284" r:id="rId32"/>
    <p:sldId id="288" r:id="rId33"/>
    <p:sldId id="276" r:id="rId34"/>
    <p:sldId id="277" r:id="rId35"/>
    <p:sldId id="301" r:id="rId36"/>
    <p:sldId id="278" r:id="rId3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 autoAdjust="0"/>
    <p:restoredTop sz="94723" autoAdjust="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Rounded Rectangle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D61A10A-BF8D-4ECD-A92A-C56354B429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46A083-80A6-447C-9351-692EC5831A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20CF6-2C47-45C6-8E7B-CAAF9FA791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22417-93D3-4929-8743-B1375927F3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2D301-64F0-4B9C-9B26-1B44176877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Rounded Rectangle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4B902F-8A9D-40F7-A4AB-CBFFA51F26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46850-1471-4D3C-9A3E-63D8C9E72B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EDD00A-1E03-4605-A674-5A444AC891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E60C3-38BE-4555-A517-426523740C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413BE-8183-401B-AC4B-E9476EF6C5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6C438-A0AD-423F-A52A-91B6B5E545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5CCEEE-B9DB-4536-A1DB-456AE4E3CA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6CBE96E5-6A1D-4ECC-816D-0EE57FD8FE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6" r:id="rId1"/>
    <p:sldLayoutId id="2147483998" r:id="rId2"/>
    <p:sldLayoutId id="2147484007" r:id="rId3"/>
    <p:sldLayoutId id="2147483999" r:id="rId4"/>
    <p:sldLayoutId id="2147484000" r:id="rId5"/>
    <p:sldLayoutId id="2147484001" r:id="rId6"/>
    <p:sldLayoutId id="2147484002" r:id="rId7"/>
    <p:sldLayoutId id="2147484008" r:id="rId8"/>
    <p:sldLayoutId id="2147484009" r:id="rId9"/>
    <p:sldLayoutId id="2147484003" r:id="rId10"/>
    <p:sldLayoutId id="2147484004" r:id="rId11"/>
    <p:sldLayoutId id="2147484005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rds.yahoo.com/S=96062857/K=psycho/v=2/SID=w/TID=I999_73/l=II/R=26/SS=i/OID=1ea34c79e2a63a96/SIG=1hh69r5lo/EXP=1131033274/*-http%3A/images.search.yahoo.com/search/images/view?back=http%3A%2F%2Fimages.search.yahoo.com%2Fsearch%2Fimages%3F_adv_prop%3Dimages%26imgsz%3Dall%26vf%3Dall%26va%3Dpsycho%26ei%3DUTF-8%26fr%3Dslv1-%26b%3D21&amp;h=243&amp;w=284&amp;imgcurl=www.kprf.ru%2Fclipart%2Fmisc%2Fpsycho.jpg&amp;imgurl=www.kprf.ru%2Fclipart%2Fmisc%2Fpsycho.jpg&amp;size=12.6kB&amp;name=psycho.jpg&amp;rcurl=http%3A%2F%2F44141.rapidforum.com%2Ftopic%3D100181254283%26startid%3D2&amp;rurl=http%3A%2F%2F44141.rapidforum.com%2Ftopic%3D100181254283%26startid%3D2&amp;p=psycho&amp;type=jpeg&amp;no=26&amp;tt=102,881&amp;ei=UTF-8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hyperlink" Target="http://rds.yahoo.com/S=96062857/K=psycho/v=2/SID=w/TID=I999_73/l=II/R=25/SS=i/OID=17c305ebe5d89f84/SIG=1ndqdh7s8/EXP=1131033274/*-http%3A/images.search.yahoo.com/search/images/view?back=http%3A%2F%2Fimages.search.yahoo.com%2Fsearch%2Fimages%3F_adv_prop%3Dimages%26imgsz%3Dall%26vf%3Dall%26va%3Dpsycho%26ei%3DUTF-8%26fr%3Dslv1-%26b%3D21&amp;h=409&amp;w=545&amp;imgcurl=www.scoog.com%2FImages%2FPortfolio%2FPhotographs%2FPsycho-07-03%2Fimages%2FPsycho_07-03_19.jpg&amp;imgurl=www.scoog.com%2FImages%2FPortfolio%2FPhotographs%2FPsycho-07-03%2Fimages%2FPsycho_07-03_19.jpg&amp;size=107.4kB&amp;name=Psycho_07-03_19.jpg&amp;rcurl=http%3A%2F%2Fwww.scoog.com%2FImages%2FPortfolio%2FPhotographs%2FPsycho-07-03%2Fpages%2FPsycho_07-03_19.htm&amp;rurl=http%3A%2F%2Fwww.scoog.com%2FImages%2FPortfolio%2FPhotographs%2FPsycho-07-03%2Fpages%2FPsycho_07-03_19.htm&amp;p=psycho&amp;type=jpeg&amp;no=25&amp;tt=102,881&amp;ei=UTF-8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2819400"/>
            <a:ext cx="6781800" cy="3581400"/>
          </a:xfrm>
        </p:spPr>
        <p:txBody>
          <a:bodyPr>
            <a:normAutofit fontScale="90000"/>
          </a:bodyPr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br>
              <a:rPr lang="sr-Cyrl-CS" sz="3800" b="1">
                <a:solidFill>
                  <a:srgbClr val="CC3300"/>
                </a:solidFill>
                <a:latin typeface="Garamond" pitchFamily="18" charset="0"/>
              </a:rPr>
            </a:br>
            <a:br>
              <a:rPr lang="sr-Cyrl-CS" sz="3800" b="1">
                <a:solidFill>
                  <a:srgbClr val="CC3300"/>
                </a:solidFill>
                <a:latin typeface="Garamond" pitchFamily="18" charset="0"/>
              </a:rPr>
            </a:br>
            <a:r>
              <a:rPr lang="sr-Cyrl-CS" sz="3800" b="1">
                <a:solidFill>
                  <a:srgbClr val="CC3300"/>
                </a:solidFill>
                <a:latin typeface="Garamond" pitchFamily="18" charset="0"/>
              </a:rPr>
              <a:t>ПЕРЗИСТЕНТНИ ПОРЕМЕЋАЈИ </a:t>
            </a:r>
            <a:br>
              <a:rPr lang="sr-Cyrl-CS" sz="3800" b="1">
                <a:solidFill>
                  <a:srgbClr val="CC3300"/>
                </a:solidFill>
                <a:latin typeface="Garamond" pitchFamily="18" charset="0"/>
              </a:rPr>
            </a:br>
            <a:r>
              <a:rPr lang="sr-Cyrl-CS" sz="3800" b="1">
                <a:solidFill>
                  <a:srgbClr val="CC3300"/>
                </a:solidFill>
                <a:latin typeface="Garamond" pitchFamily="18" charset="0"/>
              </a:rPr>
              <a:t>СА СУМАНУТОШЋУ</a:t>
            </a:r>
            <a:br>
              <a:rPr lang="sr-Cyrl-CS" sz="3800" b="1">
                <a:solidFill>
                  <a:srgbClr val="CC3300"/>
                </a:solidFill>
                <a:latin typeface="Garamond" pitchFamily="18" charset="0"/>
              </a:rPr>
            </a:br>
            <a:br>
              <a:rPr lang="sr-Cyrl-CS" sz="3100" b="1">
                <a:solidFill>
                  <a:srgbClr val="CC3300"/>
                </a:solidFill>
                <a:latin typeface="Garamond" pitchFamily="18" charset="0"/>
              </a:rPr>
            </a:br>
            <a:r>
              <a:rPr lang="sr-Cyrl-RS" sz="3100" b="1">
                <a:solidFill>
                  <a:schemeClr val="tx1"/>
                </a:solidFill>
                <a:latin typeface="Garamond" pitchFamily="18" charset="0"/>
                <a:ea typeface="+mn-ea"/>
              </a:rPr>
              <a:t>доц. др Милица Боровчанин</a:t>
            </a:r>
            <a:br>
              <a:rPr lang="en-GB" sz="3100" b="1">
                <a:solidFill>
                  <a:srgbClr val="CC3300"/>
                </a:solidFill>
                <a:latin typeface="Garamond" pitchFamily="18" charset="0"/>
                <a:ea typeface="+mn-ea"/>
              </a:rPr>
            </a:br>
            <a:endParaRPr lang="sr-Cyrl-CS" sz="3100" b="1">
              <a:solidFill>
                <a:srgbClr val="CC3300"/>
              </a:solidFill>
              <a:latin typeface="Garamond" pitchFamily="18" charset="0"/>
            </a:endParaRPr>
          </a:p>
        </p:txBody>
      </p:sp>
      <p:pic>
        <p:nvPicPr>
          <p:cNvPr id="6" name="Picture 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1371600"/>
            <a:ext cx="1397000" cy="17589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 advTm="1856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b="1" dirty="0">
                <a:latin typeface="Garamond" pitchFamily="18" charset="0"/>
              </a:rPr>
              <a:t>Мишљења о пореклу и основи параноје</a:t>
            </a:r>
            <a:endParaRPr lang="en-US" b="1" dirty="0">
              <a:latin typeface="Garamond" pitchFamily="18" charset="0"/>
            </a:endParaRPr>
          </a:p>
        </p:txBody>
      </p:sp>
      <p:sp>
        <p:nvSpPr>
          <p:cNvPr id="10137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762000" y="1600200"/>
            <a:ext cx="8258175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sr-Cyrl-CS" sz="2800">
                <a:latin typeface="Garamond" pitchFamily="18" charset="0"/>
              </a:rPr>
              <a:t>Две основне интерпретативне позиције</a:t>
            </a:r>
          </a:p>
          <a:p>
            <a:pPr eaLnBrk="1" hangingPunct="1">
              <a:buFontTx/>
              <a:buNone/>
            </a:pPr>
            <a:r>
              <a:rPr lang="sr-Cyrl-CS" sz="2800">
                <a:latin typeface="Garamond" pitchFamily="18" charset="0"/>
              </a:rPr>
              <a:t>	- да ли се у настанку параноје доминантна улога приписује спољњим или унутрашњим чиниоцима?</a:t>
            </a:r>
          </a:p>
          <a:p>
            <a:pPr eaLnBrk="1" hangingPunct="1">
              <a:buFontTx/>
              <a:buNone/>
            </a:pPr>
            <a:endParaRPr lang="sr-Cyrl-CS" sz="2800">
              <a:latin typeface="Garamond" pitchFamily="18" charset="0"/>
            </a:endParaRPr>
          </a:p>
          <a:p>
            <a:pPr eaLnBrk="1" hangingPunct="1">
              <a:buFontTx/>
              <a:buNone/>
            </a:pPr>
            <a:r>
              <a:rPr lang="sr-Cyrl-CS" sz="2800" b="1">
                <a:solidFill>
                  <a:srgbClr val="CC3300"/>
                </a:solidFill>
                <a:latin typeface="Garamond" pitchFamily="18" charset="0"/>
              </a:rPr>
              <a:t>Крепелин</a:t>
            </a:r>
            <a:r>
              <a:rPr lang="sr-Cyrl-CS" sz="2800" b="1">
                <a:latin typeface="Garamond" pitchFamily="18" charset="0"/>
              </a:rPr>
              <a:t>:</a:t>
            </a:r>
          </a:p>
          <a:p>
            <a:pPr eaLnBrk="1" hangingPunct="1">
              <a:buFontTx/>
              <a:buNone/>
            </a:pPr>
            <a:r>
              <a:rPr lang="sr-Cyrl-CS" sz="2800">
                <a:latin typeface="Garamond" pitchFamily="18" charset="0"/>
              </a:rPr>
              <a:t>	унутрашњи узроци параноичног поремећаја</a:t>
            </a:r>
          </a:p>
          <a:p>
            <a:pPr eaLnBrk="1" hangingPunct="1">
              <a:buFontTx/>
              <a:buNone/>
            </a:pPr>
            <a:r>
              <a:rPr lang="sr-Cyrl-CS" sz="2800">
                <a:latin typeface="Garamond" pitchFamily="18" charset="0"/>
              </a:rPr>
              <a:t>	и</a:t>
            </a:r>
          </a:p>
          <a:p>
            <a:pPr eaLnBrk="1" hangingPunct="1">
              <a:buFontTx/>
              <a:buNone/>
            </a:pPr>
            <a:r>
              <a:rPr lang="sr-Cyrl-CS" sz="2800">
                <a:latin typeface="Garamond" pitchFamily="18" charset="0"/>
              </a:rPr>
              <a:t>	параноја психогено условљена</a:t>
            </a:r>
            <a:endParaRPr lang="en-US" sz="2800">
              <a:latin typeface="Garamond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advTm="2514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13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13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013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74638"/>
            <a:ext cx="8715375" cy="1143000"/>
          </a:xfrm>
        </p:spPr>
        <p:txBody>
          <a:bodyPr/>
          <a:lstStyle/>
          <a:p>
            <a:pPr algn="ctr" eaLnBrk="1" hangingPunct="1"/>
            <a:r>
              <a:rPr lang="sr-Cyrl-CS" sz="3400" b="1">
                <a:latin typeface="Garamond" pitchFamily="18" charset="0"/>
              </a:rPr>
              <a:t>Психоаналитичка интерпретација параноје </a:t>
            </a:r>
            <a:r>
              <a:rPr lang="sr-Cyrl-CS" sz="3400" b="1">
                <a:solidFill>
                  <a:srgbClr val="CC3300"/>
                </a:solidFill>
                <a:latin typeface="Garamond" pitchFamily="18" charset="0"/>
              </a:rPr>
              <a:t>(Фројд)</a:t>
            </a:r>
            <a:endParaRPr lang="en-US" sz="3400" b="1">
              <a:solidFill>
                <a:srgbClr val="CC3300"/>
              </a:solidFill>
              <a:latin typeface="Garamond" pitchFamily="18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71600"/>
            <a:ext cx="6705600" cy="4800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sr-Cyrl-CS" sz="2800">
                <a:latin typeface="Garamond" pitchFamily="18" charset="0"/>
              </a:rPr>
              <a:t>Настаје као резултат пројекција потиснутих хомосексуалних садржаја:</a:t>
            </a:r>
          </a:p>
          <a:p>
            <a:pPr eaLnBrk="1" hangingPunct="1"/>
            <a:r>
              <a:rPr lang="sr-Cyrl-CS" sz="2800" b="1" i="1">
                <a:latin typeface="Garamond" pitchFamily="18" charset="0"/>
              </a:rPr>
              <a:t>Прва фаза</a:t>
            </a:r>
            <a:r>
              <a:rPr lang="sr-Cyrl-CS" sz="2800">
                <a:latin typeface="Garamond" pitchFamily="18" charset="0"/>
              </a:rPr>
              <a:t>: </a:t>
            </a:r>
            <a:endParaRPr lang="en-US" sz="2800">
              <a:latin typeface="Garamond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en-US" sz="2800">
                <a:latin typeface="Garamond" pitchFamily="18" charset="0"/>
              </a:rPr>
              <a:t>	</a:t>
            </a:r>
            <a:r>
              <a:rPr lang="sr-Cyrl-CS" sz="2800">
                <a:latin typeface="Garamond" pitchFamily="18" charset="0"/>
              </a:rPr>
              <a:t>“Ја га волим, али то треба одбацити, јер су хомосексуалне тежње неприхватљиве.”</a:t>
            </a:r>
            <a:endParaRPr lang="en-US" sz="2800">
              <a:latin typeface="Garamond" pitchFamily="18" charset="0"/>
            </a:endParaRPr>
          </a:p>
          <a:p>
            <a:pPr eaLnBrk="1" hangingPunct="1"/>
            <a:r>
              <a:rPr lang="sr-Cyrl-CS" sz="2800" b="1" i="1">
                <a:latin typeface="Garamond" pitchFamily="18" charset="0"/>
              </a:rPr>
              <a:t>Друга фаза</a:t>
            </a:r>
            <a:r>
              <a:rPr lang="sr-Cyrl-CS" sz="2800">
                <a:latin typeface="Garamond" pitchFamily="18" charset="0"/>
              </a:rPr>
              <a:t> (субјект мења однос):</a:t>
            </a:r>
            <a:endParaRPr lang="en-US" sz="2800">
              <a:latin typeface="Garamond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en-US" sz="2800">
                <a:latin typeface="Garamond" pitchFamily="18" charset="0"/>
              </a:rPr>
              <a:t>	</a:t>
            </a:r>
            <a:r>
              <a:rPr lang="sr-Cyrl-CS" sz="2800">
                <a:latin typeface="Garamond" pitchFamily="18" charset="0"/>
              </a:rPr>
              <a:t>“Ја га мрзим, али и то треба одбацити, јер то захтева агресивно понашање.”</a:t>
            </a:r>
            <a:endParaRPr lang="en-US" sz="2800">
              <a:latin typeface="Garamond" pitchFamily="18" charset="0"/>
            </a:endParaRPr>
          </a:p>
          <a:p>
            <a:pPr eaLnBrk="1" hangingPunct="1"/>
            <a:r>
              <a:rPr lang="en-US" sz="2800" b="1" i="1">
                <a:latin typeface="Garamond" pitchFamily="18" charset="0"/>
              </a:rPr>
              <a:t>T</a:t>
            </a:r>
            <a:r>
              <a:rPr lang="sr-Cyrl-CS" sz="2800" b="1" i="1">
                <a:latin typeface="Garamond" pitchFamily="18" charset="0"/>
              </a:rPr>
              <a:t>рећа фаза</a:t>
            </a:r>
            <a:r>
              <a:rPr lang="sr-Cyrl-CS" sz="2800">
                <a:latin typeface="Garamond" pitchFamily="18" charset="0"/>
              </a:rPr>
              <a:t> (пројекција):</a:t>
            </a:r>
            <a:endParaRPr lang="en-US" sz="2800">
              <a:latin typeface="Garamond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en-US" sz="2800">
                <a:latin typeface="Garamond" pitchFamily="18" charset="0"/>
              </a:rPr>
              <a:t>	</a:t>
            </a:r>
            <a:r>
              <a:rPr lang="sr-Cyrl-CS" sz="2800">
                <a:latin typeface="Garamond" pitchFamily="18" charset="0"/>
              </a:rPr>
              <a:t>“Не мрзим ја њега, већ он мене мрзи и зато ме прогони.”</a:t>
            </a:r>
            <a:endParaRPr lang="en-US" sz="2800">
              <a:latin typeface="Garamond" pitchFamily="18" charset="0"/>
            </a:endParaRPr>
          </a:p>
        </p:txBody>
      </p:sp>
      <p:pic>
        <p:nvPicPr>
          <p:cNvPr id="16388" name="Picture 10" descr="Homosexuality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239000" y="2667000"/>
            <a:ext cx="1676400" cy="2381250"/>
          </a:xfrm>
          <a:noFill/>
        </p:spPr>
      </p:pic>
    </p:spTree>
  </p:cSld>
  <p:clrMapOvr>
    <a:masterClrMapping/>
  </p:clrMapOvr>
  <p:transition advTm="5402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b="1" dirty="0">
                <a:latin typeface="Garamond" pitchFamily="18" charset="0"/>
              </a:rPr>
              <a:t>Биолошки фактори у генези поремећаја суманутости</a:t>
            </a:r>
            <a:endParaRPr lang="sr-Cyrl-CS" dirty="0">
              <a:latin typeface="Garamond" pitchFamily="18" charset="0"/>
            </a:endParaRPr>
          </a:p>
        </p:txBody>
      </p:sp>
      <p:sp>
        <p:nvSpPr>
          <p:cNvPr id="14338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276600" y="1447800"/>
            <a:ext cx="5562600" cy="4572000"/>
          </a:xfrm>
        </p:spPr>
        <p:txBody>
          <a:bodyPr>
            <a:normAutofit fontScale="92500"/>
          </a:bodyPr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sr-Cyrl-CS" sz="2800" dirty="0">
              <a:latin typeface="Garamond" pitchFamily="18" charset="0"/>
            </a:endParaRP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sr-Cyrl-CS" sz="2800" dirty="0">
                <a:latin typeface="Garamond" pitchFamily="18" charset="0"/>
              </a:rPr>
              <a:t>Широк спектар непсихијатријских медицинских стања, као и супстанци, може узроковати суманутости 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sr-Cyrl-CS" sz="2800" dirty="0">
                <a:latin typeface="Garamond" pitchFamily="18" charset="0"/>
              </a:rPr>
              <a:t>	- немају сви пацијенти, на пример са тумором мозга, суманутости</a:t>
            </a:r>
            <a:endParaRPr lang="en-US" sz="2800" dirty="0">
              <a:latin typeface="Garamond" pitchFamily="18" charset="0"/>
            </a:endParaRP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800" dirty="0">
              <a:latin typeface="Garamond" pitchFamily="18" charset="0"/>
            </a:endParaRP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sr-Cyrl-CS" sz="2800" dirty="0">
                <a:latin typeface="Garamond" pitchFamily="18" charset="0"/>
              </a:rPr>
              <a:t>Неуролошка стања која су најчешће повезана са суманутостима захватају лимбички систем и базалне ганглије</a:t>
            </a:r>
            <a:endParaRPr lang="en-US" sz="2800" dirty="0">
              <a:latin typeface="Garamond" pitchFamily="18" charset="0"/>
            </a:endParaRPr>
          </a:p>
        </p:txBody>
      </p:sp>
      <p:pic>
        <p:nvPicPr>
          <p:cNvPr id="17412" name="Picture 4" descr="limbic%20syste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3600"/>
            <a:ext cx="3343275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626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3000" b="1">
                <a:latin typeface="Garamond" pitchFamily="18" charset="0"/>
              </a:rPr>
              <a:t>Међународна класификација болести, десета ревизија (МКБ- </a:t>
            </a:r>
            <a:r>
              <a:rPr lang="sr-Latn-CS" sz="3000" b="1">
                <a:latin typeface="Garamond" pitchFamily="18" charset="0"/>
              </a:rPr>
              <a:t>X)</a:t>
            </a:r>
            <a:endParaRPr lang="en-US" sz="3000" b="1">
              <a:latin typeface="Garamond" pitchFamily="18" charset="0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09600" y="1600200"/>
            <a:ext cx="8410575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sr-Latn-CS" sz="2800" b="1">
                <a:solidFill>
                  <a:srgbClr val="CC3300"/>
                </a:solidFill>
                <a:latin typeface="Garamond" pitchFamily="18" charset="0"/>
              </a:rPr>
              <a:t>F</a:t>
            </a:r>
            <a:r>
              <a:rPr lang="sr-Cyrl-CS" sz="2800" b="1">
                <a:solidFill>
                  <a:srgbClr val="CC3300"/>
                </a:solidFill>
                <a:latin typeface="Garamond" pitchFamily="18" charset="0"/>
              </a:rPr>
              <a:t>22</a:t>
            </a:r>
            <a:r>
              <a:rPr lang="sr-Latn-CS" sz="2800" b="1">
                <a:solidFill>
                  <a:srgbClr val="CC3300"/>
                </a:solidFill>
                <a:latin typeface="Garamond" pitchFamily="18" charset="0"/>
              </a:rPr>
              <a:t> </a:t>
            </a:r>
            <a:r>
              <a:rPr lang="sr-Cyrl-CS" sz="2800" b="1">
                <a:solidFill>
                  <a:srgbClr val="CC3300"/>
                </a:solidFill>
                <a:latin typeface="Garamond" pitchFamily="18" charset="0"/>
              </a:rPr>
              <a:t>Перзистентни поремећаји са суманутошћу</a:t>
            </a:r>
          </a:p>
          <a:p>
            <a:pPr eaLnBrk="1" hangingPunct="1"/>
            <a:r>
              <a:rPr lang="sr-Cyrl-CS" sz="2800">
                <a:latin typeface="Garamond" pitchFamily="18" charset="0"/>
              </a:rPr>
              <a:t>Ова група укључује разне поремећаје у којима дуготрајне сумануте идеје чине једину или најуочљивију клиничку карактеристику и који се не могу класификовати као органски, схизофрени или афективни пормећаји </a:t>
            </a:r>
          </a:p>
          <a:p>
            <a:pPr eaLnBrk="1" hangingPunct="1">
              <a:buFontTx/>
              <a:buNone/>
            </a:pPr>
            <a:endParaRPr lang="sr-Cyrl-CS" sz="2800">
              <a:latin typeface="Garamond" pitchFamily="18" charset="0"/>
            </a:endParaRPr>
          </a:p>
          <a:p>
            <a:pPr lvl="3" eaLnBrk="1" hangingPunct="1"/>
            <a:r>
              <a:rPr lang="sr-Cyrl-CS" sz="2400">
                <a:latin typeface="Garamond" pitchFamily="18" charset="0"/>
              </a:rPr>
              <a:t>Суманута идеја, или идеје, морају постојати најмање три месеца и морају бити сасвим одређено личне, а не културалне </a:t>
            </a:r>
          </a:p>
          <a:p>
            <a:pPr eaLnBrk="1" hangingPunct="1"/>
            <a:endParaRPr lang="en-US" sz="2800">
              <a:latin typeface="Garamond" pitchFamily="18" charset="0"/>
            </a:endParaRPr>
          </a:p>
        </p:txBody>
      </p:sp>
    </p:spTree>
  </p:cSld>
  <p:clrMapOvr>
    <a:masterClrMapping/>
  </p:clrMapOvr>
  <p:transition advTm="3689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867775" cy="1219200"/>
          </a:xfrm>
        </p:spPr>
        <p:txBody>
          <a:bodyPr/>
          <a:lstStyle/>
          <a:p>
            <a:pPr algn="r" eaLnBrk="1" hangingPunct="1"/>
            <a:r>
              <a:rPr lang="sr-Cyrl-CS" sz="2600" b="1">
                <a:latin typeface="Garamond" pitchFamily="18" charset="0"/>
              </a:rPr>
              <a:t>Амерички класификациони систем</a:t>
            </a:r>
            <a:r>
              <a:rPr lang="sr-Latn-CS" sz="2600" b="1">
                <a:latin typeface="Garamond" pitchFamily="18" charset="0"/>
              </a:rPr>
              <a:t> </a:t>
            </a:r>
            <a:br>
              <a:rPr lang="en-US" sz="2600" b="1">
                <a:latin typeface="Garamond" pitchFamily="18" charset="0"/>
              </a:rPr>
            </a:br>
            <a:r>
              <a:rPr lang="sr-Latn-CS" sz="2600" b="1">
                <a:latin typeface="Garamond" pitchFamily="18" charset="0"/>
              </a:rPr>
              <a:t>(Diagnostical and Statistical Manual, IV revision</a:t>
            </a:r>
            <a:r>
              <a:rPr lang="en-US" sz="2600" b="1">
                <a:latin typeface="Garamond" pitchFamily="18" charset="0"/>
              </a:rPr>
              <a:t> </a:t>
            </a:r>
            <a:r>
              <a:rPr lang="sr-Latn-CS" sz="2600" b="1">
                <a:solidFill>
                  <a:srgbClr val="CC3300"/>
                </a:solidFill>
                <a:latin typeface="Garamond" pitchFamily="18" charset="0"/>
              </a:rPr>
              <a:t>- DSM- IV</a:t>
            </a:r>
            <a:r>
              <a:rPr lang="sr-Latn-CS" sz="2600" b="1">
                <a:latin typeface="Garamond" pitchFamily="18" charset="0"/>
              </a:rPr>
              <a:t>)</a:t>
            </a:r>
            <a:endParaRPr lang="en-US" sz="2600" b="1">
              <a:latin typeface="Garamond" pitchFamily="18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693988" y="1143000"/>
            <a:ext cx="6326187" cy="2057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sr-Cyrl-CS" b="1">
                <a:solidFill>
                  <a:srgbClr val="CC3300"/>
                </a:solidFill>
                <a:latin typeface="Garamond" pitchFamily="18" charset="0"/>
              </a:rPr>
              <a:t>297.1 Поремећај са суманутошћу</a:t>
            </a:r>
          </a:p>
          <a:p>
            <a:pPr eaLnBrk="1" hangingPunct="1">
              <a:buFontTx/>
              <a:buNone/>
            </a:pPr>
            <a:r>
              <a:rPr lang="sr-Cyrl-CS">
                <a:latin typeface="Garamond" pitchFamily="18" charset="0"/>
              </a:rPr>
              <a:t>Типови: еротомански, грандиозни, 		љубоморе, прогањања, соматски, 	мешовити, неспецификовани</a:t>
            </a:r>
          </a:p>
          <a:p>
            <a:pPr eaLnBrk="1" hangingPunct="1">
              <a:buFontTx/>
              <a:buNone/>
            </a:pPr>
            <a:r>
              <a:rPr lang="en-US" b="1">
                <a:solidFill>
                  <a:srgbClr val="CC3300"/>
                </a:solidFill>
                <a:latin typeface="Garamond" pitchFamily="18" charset="0"/>
              </a:rPr>
              <a:t>DSM-V</a:t>
            </a:r>
            <a:r>
              <a:rPr lang="en-US" b="1">
                <a:latin typeface="Garamond" pitchFamily="18" charset="0"/>
              </a:rPr>
              <a:t>: </a:t>
            </a:r>
            <a:r>
              <a:rPr lang="en-US">
                <a:latin typeface="Garamond" pitchFamily="18" charset="0"/>
              </a:rPr>
              <a:t>идеја не мора бити бизарна</a:t>
            </a:r>
            <a:endParaRPr lang="sr-Cyrl-CS">
              <a:latin typeface="Garamond" pitchFamily="18" charset="0"/>
            </a:endParaRPr>
          </a:p>
        </p:txBody>
      </p:sp>
      <p:pic>
        <p:nvPicPr>
          <p:cNvPr id="19460" name="Picture 4" descr="paranoia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2638"/>
            <a:ext cx="9144000" cy="353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828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b="1">
                <a:latin typeface="Garamond" pitchFamily="18" charset="0"/>
              </a:rPr>
              <a:t>Дефиниција 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en-US">
              <a:latin typeface="Garamond" pitchFamily="18" charset="0"/>
            </a:endParaRPr>
          </a:p>
          <a:p>
            <a:pPr eaLnBrk="1" hangingPunct="1"/>
            <a:r>
              <a:rPr lang="sr-Cyrl-CS">
                <a:latin typeface="Garamond" pitchFamily="18" charset="0"/>
              </a:rPr>
              <a:t>Група психоза коју уз благу деперсонализацију, карактеришу поремећаји мишљења, афекта и нагона, различитог интензитета</a:t>
            </a:r>
          </a:p>
          <a:p>
            <a:pPr eaLnBrk="1" hangingPunct="1">
              <a:buFontTx/>
              <a:buNone/>
            </a:pPr>
            <a:endParaRPr lang="sr-Cyrl-CS">
              <a:latin typeface="Garamond" pitchFamily="18" charset="0"/>
            </a:endParaRPr>
          </a:p>
          <a:p>
            <a:pPr eaLnBrk="1" hangingPunct="1">
              <a:buFontTx/>
              <a:buNone/>
            </a:pPr>
            <a:r>
              <a:rPr lang="sr-Cyrl-CS">
                <a:latin typeface="Garamond" pitchFamily="18" charset="0"/>
              </a:rPr>
              <a:t>	</a:t>
            </a:r>
            <a:r>
              <a:rPr lang="sr-Cyrl-CS" b="1" i="1">
                <a:solidFill>
                  <a:srgbClr val="CC3300"/>
                </a:solidFill>
                <a:latin typeface="Garamond" pitchFamily="18" charset="0"/>
              </a:rPr>
              <a:t>ДОМИНИРАЈУ ПОРЕМЕЋАЈИ МИШЉЕЊА - СУМАНУТЕ ИДЕЈЕ</a:t>
            </a:r>
          </a:p>
        </p:txBody>
      </p:sp>
    </p:spTree>
    <p:custDataLst>
      <p:tags r:id="rId1"/>
    </p:custDataLst>
  </p:cSld>
  <p:clrMapOvr>
    <a:masterClrMapping/>
  </p:clrMapOvr>
  <p:transition advTm="1908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39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pt-PT" b="1">
                <a:latin typeface="Garamond" pitchFamily="18" charset="0"/>
              </a:rPr>
              <a:t>Сумануте идеје</a:t>
            </a:r>
          </a:p>
        </p:txBody>
      </p:sp>
      <p:sp>
        <p:nvSpPr>
          <p:cNvPr id="21507" name="AutoShape 3"/>
          <p:cNvSpPr>
            <a:spLocks noChangeArrowheads="1"/>
          </p:cNvSpPr>
          <p:nvPr/>
        </p:nvSpPr>
        <p:spPr bwMode="auto">
          <a:xfrm>
            <a:off x="304800" y="1628775"/>
            <a:ext cx="2611438" cy="4105275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pt-PT" b="1">
                <a:latin typeface="Garamond" pitchFamily="18" charset="0"/>
              </a:rPr>
              <a:t>НА</a:t>
            </a:r>
            <a:r>
              <a:rPr lang="en-US" b="1">
                <a:latin typeface="Garamond" pitchFamily="18" charset="0"/>
                <a:cs typeface="Tahoma" pitchFamily="34" charset="0"/>
              </a:rPr>
              <a:t>Ч</a:t>
            </a:r>
            <a:r>
              <a:rPr lang="pt-PT" b="1">
                <a:latin typeface="Garamond" pitchFamily="18" charset="0"/>
              </a:rPr>
              <a:t>ИН НАСТАНКА</a:t>
            </a:r>
          </a:p>
          <a:p>
            <a:pPr algn="ctr"/>
            <a:endParaRPr lang="pt-PT" b="1">
              <a:latin typeface="Garamond" pitchFamily="18" charset="0"/>
            </a:endParaRPr>
          </a:p>
          <a:p>
            <a:pPr algn="ctr"/>
            <a:r>
              <a:rPr lang="pt-PT" b="1">
                <a:latin typeface="Garamond" pitchFamily="18" charset="0"/>
              </a:rPr>
              <a:t>Интуитивни</a:t>
            </a:r>
          </a:p>
          <a:p>
            <a:pPr algn="ctr"/>
            <a:r>
              <a:rPr lang="pt-PT" b="1">
                <a:latin typeface="Garamond" pitchFamily="18" charset="0"/>
              </a:rPr>
              <a:t>Интерпретативни</a:t>
            </a:r>
          </a:p>
          <a:p>
            <a:pPr algn="ctr"/>
            <a:r>
              <a:rPr lang="pt-PT" b="1">
                <a:latin typeface="Garamond" pitchFamily="18" charset="0"/>
              </a:rPr>
              <a:t>Имагинаторни</a:t>
            </a:r>
          </a:p>
          <a:p>
            <a:pPr algn="ctr"/>
            <a:r>
              <a:rPr lang="pt-PT" b="1">
                <a:latin typeface="Garamond" pitchFamily="18" charset="0"/>
              </a:rPr>
              <a:t>Халуцинаторни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3492500" y="1628775"/>
            <a:ext cx="2159000" cy="165576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pt-PT" b="1">
                <a:solidFill>
                  <a:schemeClr val="bg2"/>
                </a:solidFill>
                <a:latin typeface="Garamond" pitchFamily="18" charset="0"/>
              </a:rPr>
              <a:t>СТРУКТУРА</a:t>
            </a:r>
          </a:p>
          <a:p>
            <a:pPr algn="ctr"/>
            <a:endParaRPr lang="pt-PT" b="1">
              <a:solidFill>
                <a:schemeClr val="bg2"/>
              </a:solidFill>
              <a:latin typeface="Garamond" pitchFamily="18" charset="0"/>
            </a:endParaRPr>
          </a:p>
          <a:p>
            <a:pPr algn="ctr"/>
            <a:r>
              <a:rPr lang="pt-PT" b="1">
                <a:solidFill>
                  <a:schemeClr val="bg2"/>
                </a:solidFill>
                <a:latin typeface="Garamond" pitchFamily="18" charset="0"/>
              </a:rPr>
              <a:t>Паранои</a:t>
            </a:r>
            <a:r>
              <a:rPr lang="en-US" b="1">
                <a:solidFill>
                  <a:schemeClr val="bg2"/>
                </a:solidFill>
                <a:latin typeface="Garamond" pitchFamily="18" charset="0"/>
                <a:cs typeface="Tahoma" pitchFamily="34" charset="0"/>
              </a:rPr>
              <a:t>ч</a:t>
            </a:r>
            <a:r>
              <a:rPr lang="pt-PT" b="1">
                <a:solidFill>
                  <a:schemeClr val="bg2"/>
                </a:solidFill>
                <a:latin typeface="Garamond" pitchFamily="18" charset="0"/>
              </a:rPr>
              <a:t>на</a:t>
            </a:r>
          </a:p>
          <a:p>
            <a:pPr algn="ctr"/>
            <a:r>
              <a:rPr lang="pt-PT" b="1">
                <a:solidFill>
                  <a:schemeClr val="bg2"/>
                </a:solidFill>
                <a:latin typeface="Garamond" pitchFamily="18" charset="0"/>
              </a:rPr>
              <a:t>Параноидна</a:t>
            </a: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3492500" y="3716338"/>
            <a:ext cx="2159000" cy="252095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pt-PT" b="1">
                <a:latin typeface="Garamond" pitchFamily="18" charset="0"/>
              </a:rPr>
              <a:t>САДР</a:t>
            </a:r>
            <a:r>
              <a:rPr lang="sr-Cyrl-CS" b="1">
                <a:latin typeface="Garamond" pitchFamily="18" charset="0"/>
              </a:rPr>
              <a:t>Ж</a:t>
            </a:r>
            <a:r>
              <a:rPr lang="pt-PT" b="1">
                <a:latin typeface="Garamond" pitchFamily="18" charset="0"/>
              </a:rPr>
              <a:t>АЈ</a:t>
            </a:r>
          </a:p>
          <a:p>
            <a:pPr algn="ctr"/>
            <a:endParaRPr lang="pt-PT" b="1">
              <a:latin typeface="Garamond" pitchFamily="18" charset="0"/>
            </a:endParaRPr>
          </a:p>
          <a:p>
            <a:pPr algn="ctr"/>
            <a:r>
              <a:rPr lang="pt-PT" b="1">
                <a:latin typeface="Garamond" pitchFamily="18" charset="0"/>
              </a:rPr>
              <a:t>Персекуција</a:t>
            </a:r>
          </a:p>
          <a:p>
            <a:pPr algn="ctr"/>
            <a:r>
              <a:rPr lang="pt-PT" b="1">
                <a:latin typeface="Garamond" pitchFamily="18" charset="0"/>
              </a:rPr>
              <a:t>Љубомора</a:t>
            </a:r>
          </a:p>
          <a:p>
            <a:pPr algn="ctr"/>
            <a:r>
              <a:rPr lang="pt-PT" b="1">
                <a:latin typeface="Garamond" pitchFamily="18" charset="0"/>
              </a:rPr>
              <a:t>Еротоманија</a:t>
            </a:r>
          </a:p>
          <a:p>
            <a:pPr algn="ctr"/>
            <a:r>
              <a:rPr lang="pt-PT" b="1">
                <a:latin typeface="Garamond" pitchFamily="18" charset="0"/>
              </a:rPr>
              <a:t>Експанзивност</a:t>
            </a:r>
          </a:p>
          <a:p>
            <a:pPr algn="ctr"/>
            <a:r>
              <a:rPr lang="pt-PT" b="1">
                <a:latin typeface="Garamond" pitchFamily="18" charset="0"/>
              </a:rPr>
              <a:t>Депресивност</a:t>
            </a:r>
          </a:p>
          <a:p>
            <a:pPr algn="ctr"/>
            <a:r>
              <a:rPr lang="pt-PT" b="1">
                <a:latin typeface="Garamond" pitchFamily="18" charset="0"/>
              </a:rPr>
              <a:t>Религиозност</a:t>
            </a:r>
          </a:p>
        </p:txBody>
      </p:sp>
      <p:pic>
        <p:nvPicPr>
          <p:cNvPr id="21510" name="Picture 6" descr="Go to full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7050" y="2368550"/>
            <a:ext cx="187166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7" descr="Go to fullsize imag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888" y="3716338"/>
            <a:ext cx="2016125" cy="149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595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b="1" dirty="0">
                <a:solidFill>
                  <a:srgbClr val="CC3300"/>
                </a:solidFill>
                <a:latin typeface="Garamond" pitchFamily="18" charset="0"/>
              </a:rPr>
              <a:t>Психопатологија </a:t>
            </a:r>
            <a:r>
              <a:rPr lang="sr-Cyrl-CS" b="1" dirty="0">
                <a:latin typeface="Garamond" pitchFamily="18" charset="0"/>
              </a:rPr>
              <a:t>мишљења- параноидни начин мишљења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sr-Cyrl-CS" sz="2800">
              <a:latin typeface="Garamond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800" b="1">
                <a:solidFill>
                  <a:srgbClr val="CC3300"/>
                </a:solidFill>
                <a:latin typeface="Garamond" pitchFamily="18" charset="0"/>
              </a:rPr>
              <a:t>Sullivan</a:t>
            </a:r>
            <a:r>
              <a:rPr lang="sr-Latn-CS" sz="2800" b="1">
                <a:latin typeface="Garamond" pitchFamily="18" charset="0"/>
              </a:rPr>
              <a:t> (1951):</a:t>
            </a:r>
            <a:endParaRPr lang="sr-Cyrl-CS" sz="2800" b="1">
              <a:latin typeface="Garamond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Cyrl-CS" sz="2800" b="1">
              <a:latin typeface="Garamond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Latn-CS" sz="2800">
              <a:latin typeface="Garamond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800">
                <a:latin typeface="Garamond" pitchFamily="18" charset="0"/>
              </a:rPr>
              <a:t>Пројективно мишљење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800">
                <a:latin typeface="Garamond" pitchFamily="18" charset="0"/>
              </a:rPr>
              <a:t>Хостилност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800">
                <a:latin typeface="Garamond" pitchFamily="18" charset="0"/>
              </a:rPr>
              <a:t>Сумњичавост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800">
                <a:latin typeface="Garamond" pitchFamily="18" charset="0"/>
              </a:rPr>
              <a:t>Придавање повећаног значаја себи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800">
                <a:latin typeface="Garamond" pitchFamily="18" charset="0"/>
              </a:rPr>
              <a:t>Сумануте идеје прогањања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800">
                <a:latin typeface="Garamond" pitchFamily="18" charset="0"/>
              </a:rPr>
              <a:t>Сумануте идеје величине</a:t>
            </a:r>
          </a:p>
        </p:txBody>
      </p:sp>
    </p:spTree>
  </p:cSld>
  <p:clrMapOvr>
    <a:masterClrMapping/>
  </p:clrMapOvr>
  <p:transition advTm="2094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4638"/>
            <a:ext cx="7772400" cy="5635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b="1" dirty="0">
                <a:latin typeface="Garamond" pitchFamily="18" charset="0"/>
              </a:rPr>
              <a:t>Сумануте идеје - садржај</a:t>
            </a:r>
            <a:endParaRPr lang="en-US" b="1" dirty="0">
              <a:latin typeface="Garamond" pitchFamily="18" charset="0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4800" y="914400"/>
            <a:ext cx="8715375" cy="5715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sz="2400">
                <a:latin typeface="Garamond" pitchFamily="18" charset="0"/>
              </a:rPr>
              <a:t>Уверење да неко (истог пола) жели да оштети пацијента, сумануто уверење да му већи број људи (организација) ради о глави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CS" sz="2400">
                <a:latin typeface="Garamond" pitchFamily="18" charset="0"/>
              </a:rPr>
              <a:t>	</a:t>
            </a:r>
            <a:r>
              <a:rPr lang="sr-Cyrl-CS" sz="2400" b="1">
                <a:solidFill>
                  <a:srgbClr val="CC3300"/>
                </a:solidFill>
                <a:latin typeface="Garamond" pitchFamily="18" charset="0"/>
              </a:rPr>
              <a:t>(</a:t>
            </a:r>
            <a:r>
              <a:rPr lang="sr-Latn-CS" sz="2400" b="1">
                <a:solidFill>
                  <a:srgbClr val="CC3300"/>
                </a:solidFill>
                <a:latin typeface="Garamond" pitchFamily="18" charset="0"/>
              </a:rPr>
              <a:t>paranoia persecutoria)</a:t>
            </a:r>
            <a:endParaRPr lang="sr-Cyrl-CS" sz="2400" b="1">
              <a:solidFill>
                <a:srgbClr val="CC3300"/>
              </a:solidFill>
              <a:latin typeface="Garamond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Latn-CS" sz="2400">
              <a:latin typeface="Garamond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400">
                <a:latin typeface="Garamond" pitchFamily="18" charset="0"/>
              </a:rPr>
              <a:t>Уверење да је стално оштећен и да по сваку цену треба да тражи своје право и признање за своје праве вредности </a:t>
            </a:r>
            <a:r>
              <a:rPr lang="sr-Cyrl-CS" sz="2400" b="1">
                <a:solidFill>
                  <a:srgbClr val="CC3300"/>
                </a:solidFill>
                <a:latin typeface="Garamond" pitchFamily="18" charset="0"/>
              </a:rPr>
              <a:t>(</a:t>
            </a:r>
            <a:r>
              <a:rPr lang="sr-Latn-CS" sz="2400" b="1">
                <a:solidFill>
                  <a:srgbClr val="CC3300"/>
                </a:solidFill>
                <a:latin typeface="Garamond" pitchFamily="18" charset="0"/>
              </a:rPr>
              <a:t>paranoia querulatoria)</a:t>
            </a:r>
            <a:endParaRPr lang="sr-Cyrl-CS" sz="2400" b="1">
              <a:solidFill>
                <a:srgbClr val="CC3300"/>
              </a:solidFill>
              <a:latin typeface="Garamond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sr-Latn-CS" sz="2400">
              <a:latin typeface="Garamond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400">
                <a:latin typeface="Garamond" pitchFamily="18" charset="0"/>
              </a:rPr>
              <a:t>Убеђеност да га партнер вара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CS" sz="2400">
                <a:latin typeface="Garamond" pitchFamily="18" charset="0"/>
              </a:rPr>
              <a:t>	</a:t>
            </a:r>
            <a:r>
              <a:rPr lang="sr-Cyrl-CS" sz="2400" b="1">
                <a:solidFill>
                  <a:srgbClr val="CC3300"/>
                </a:solidFill>
                <a:latin typeface="Garamond" pitchFamily="18" charset="0"/>
              </a:rPr>
              <a:t>(патолошка љубомора, лудило љубоморе)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Cyrl-CS" sz="2400">
              <a:latin typeface="Garamond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400">
                <a:latin typeface="Garamond" pitchFamily="18" charset="0"/>
              </a:rPr>
              <a:t>Идеје величине: идеје о властитој важности, изузетном пореклу, да је нека особа супротног пола “смртно” заљубљена у болесника </a:t>
            </a:r>
            <a:r>
              <a:rPr lang="sr-Cyrl-CS" sz="2400" b="1">
                <a:solidFill>
                  <a:srgbClr val="CC3300"/>
                </a:solidFill>
                <a:latin typeface="Garamond" pitchFamily="18" charset="0"/>
              </a:rPr>
              <a:t>(еротичко лудило)</a:t>
            </a:r>
            <a:endParaRPr lang="en-US" sz="2400" b="1">
              <a:solidFill>
                <a:srgbClr val="CC3300"/>
              </a:solidFill>
              <a:latin typeface="Garamond" pitchFamily="18" charset="0"/>
            </a:endParaRPr>
          </a:p>
        </p:txBody>
      </p:sp>
    </p:spTree>
  </p:cSld>
  <p:clrMapOvr>
    <a:masterClrMapping/>
  </p:clrMapOvr>
  <p:transition advTm="4208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0" y="274638"/>
            <a:ext cx="57912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b="1" dirty="0">
                <a:latin typeface="Garamond" pitchFamily="18" charset="0"/>
              </a:rPr>
              <a:t>Сумануте идеје – структура</a:t>
            </a:r>
            <a:endParaRPr lang="en-US" b="1" dirty="0">
              <a:latin typeface="Garamond" pitchFamily="18" charset="0"/>
            </a:endParaRPr>
          </a:p>
        </p:txBody>
      </p:sp>
      <p:sp>
        <p:nvSpPr>
          <p:cNvPr id="8806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28600" y="1981200"/>
            <a:ext cx="8839200" cy="4038600"/>
          </a:xfrm>
        </p:spPr>
        <p:txBody>
          <a:bodyPr>
            <a:noAutofit/>
          </a:bodyPr>
          <a:lstStyle/>
          <a:p>
            <a:pPr marL="274320" indent="-27432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sr-Cyrl-CS" sz="2800" dirty="0">
                <a:latin typeface="Garamond" pitchFamily="18" charset="0"/>
              </a:rPr>
              <a:t>Суманути свет </a:t>
            </a:r>
            <a:r>
              <a:rPr lang="sr-Cyrl-CS" sz="2800" b="1" dirty="0">
                <a:latin typeface="Garamond" pitchFamily="18" charset="0"/>
              </a:rPr>
              <a:t>веома систематизован</a:t>
            </a:r>
          </a:p>
          <a:p>
            <a:pPr marL="274320" indent="-27432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sr-Cyrl-CS" sz="2800" b="1" dirty="0"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  <a:p>
            <a:pPr marL="274320" indent="-27432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sr-Cyrl-CS" sz="2800" dirty="0">
                <a:latin typeface="Garamond" pitchFamily="18" charset="0"/>
              </a:rPr>
              <a:t>Пацијент стално верује да систем није довољно дограђен, да има шупљина</a:t>
            </a:r>
          </a:p>
          <a:p>
            <a:pPr marL="274320" indent="-27432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sr-Cyrl-CS" sz="2800" dirty="0">
              <a:latin typeface="Garamond" pitchFamily="18" charset="0"/>
            </a:endParaRPr>
          </a:p>
          <a:p>
            <a:pPr marL="274320" indent="-27432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sr-Cyrl-CS" sz="2800" dirty="0">
                <a:latin typeface="Garamond" pitchFamily="18" charset="0"/>
              </a:rPr>
              <a:t>Употпуњује систем, дограђује га, обрађује, усавршава</a:t>
            </a:r>
          </a:p>
          <a:p>
            <a:pPr marL="274320" indent="-27432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sr-Cyrl-CS" sz="2800" dirty="0">
              <a:latin typeface="Garamond" pitchFamily="18" charset="0"/>
            </a:endParaRPr>
          </a:p>
          <a:p>
            <a:pPr marL="274320" indent="-27432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sr-Cyrl-CS" sz="2800" dirty="0">
                <a:latin typeface="Garamond" pitchFamily="18" charset="0"/>
              </a:rPr>
              <a:t>Суманути систем постаје саставни део личности, утискује се у све њене поре</a:t>
            </a:r>
          </a:p>
          <a:p>
            <a:pPr marL="274320" indent="-27432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Tx/>
              <a:buNone/>
              <a:defRPr/>
            </a:pPr>
            <a:r>
              <a:rPr lang="sr-Cyrl-CS" sz="2800" b="1" i="1" dirty="0">
                <a:solidFill>
                  <a:srgbClr val="CC3300"/>
                </a:solidFill>
                <a:latin typeface="Garamond" pitchFamily="18" charset="0"/>
              </a:rPr>
              <a:t>	- чврст, необорив, неизмењив,</a:t>
            </a:r>
            <a:r>
              <a:rPr lang="en-US" sz="2800" b="1" i="1" dirty="0">
                <a:solidFill>
                  <a:srgbClr val="CC3300"/>
                </a:solidFill>
                <a:latin typeface="Garamond" pitchFamily="18" charset="0"/>
              </a:rPr>
              <a:t> </a:t>
            </a:r>
            <a:r>
              <a:rPr lang="sr-Cyrl-CS" sz="2800" b="1" i="1" dirty="0">
                <a:solidFill>
                  <a:srgbClr val="CC3300"/>
                </a:solidFill>
                <a:latin typeface="Garamond" pitchFamily="18" charset="0"/>
              </a:rPr>
              <a:t>није подложан корекцији</a:t>
            </a:r>
            <a:endParaRPr lang="en-US" sz="2800" b="1" i="1" dirty="0">
              <a:solidFill>
                <a:srgbClr val="CC3300"/>
              </a:solidFill>
              <a:latin typeface="Garamond" pitchFamily="18" charset="0"/>
            </a:endParaRPr>
          </a:p>
          <a:p>
            <a:pPr marL="274320" indent="-27432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n-US" sz="2800" dirty="0">
              <a:solidFill>
                <a:srgbClr val="FF3300"/>
              </a:solidFill>
              <a:latin typeface="Garamond" pitchFamily="18" charset="0"/>
            </a:endParaRPr>
          </a:p>
        </p:txBody>
      </p:sp>
      <p:pic>
        <p:nvPicPr>
          <p:cNvPr id="24580" name="Picture 4" descr="paranoia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667000" cy="200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503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sr-Cyrl-CS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506538"/>
            <a:ext cx="8229600" cy="1470025"/>
          </a:xfrm>
        </p:spPr>
        <p:txBody>
          <a:bodyPr/>
          <a:lstStyle/>
          <a:p>
            <a:pPr eaLnBrk="1" hangingPunct="1"/>
            <a:endParaRPr lang="sr-Cyrl-CS"/>
          </a:p>
        </p:txBody>
      </p:sp>
      <p:pic>
        <p:nvPicPr>
          <p:cNvPr id="7172" name="Picture 4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04800"/>
            <a:ext cx="86106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45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b="1" dirty="0">
                <a:solidFill>
                  <a:srgbClr val="CC3300"/>
                </a:solidFill>
                <a:latin typeface="Garamond" pitchFamily="18" charset="0"/>
              </a:rPr>
              <a:t>Психопатологија</a:t>
            </a:r>
            <a:br>
              <a:rPr lang="sr-Cyrl-CS" b="1" dirty="0">
                <a:solidFill>
                  <a:srgbClr val="FF3300"/>
                </a:solidFill>
                <a:latin typeface="Garamond" pitchFamily="18" charset="0"/>
              </a:rPr>
            </a:br>
            <a:r>
              <a:rPr lang="sr-Cyrl-CS" b="1" dirty="0">
                <a:latin typeface="Garamond" pitchFamily="18" charset="0"/>
              </a:rPr>
              <a:t>- афективни поремећаји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sr-Cyrl-CS" sz="2800">
              <a:latin typeface="Garamond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800">
                <a:latin typeface="Garamond" pitchFamily="18" charset="0"/>
              </a:rPr>
              <a:t>Идео</a:t>
            </a:r>
            <a:r>
              <a:rPr lang="en-US" sz="2800">
                <a:latin typeface="Garamond" pitchFamily="18" charset="0"/>
              </a:rPr>
              <a:t> </a:t>
            </a:r>
            <a:r>
              <a:rPr lang="sr-Cyrl-CS" sz="2800">
                <a:latin typeface="Garamond" pitchFamily="18" charset="0"/>
              </a:rPr>
              <a:t>- афективни блок </a:t>
            </a:r>
            <a:r>
              <a:rPr lang="en-US" sz="2800">
                <a:latin typeface="Garamond" pitchFamily="18" charset="0"/>
              </a:rPr>
              <a:t>=</a:t>
            </a:r>
            <a:r>
              <a:rPr lang="sr-Cyrl-CS" sz="2800">
                <a:latin typeface="Garamond" pitchFamily="18" charset="0"/>
              </a:rPr>
              <a:t> параноичност</a:t>
            </a:r>
          </a:p>
          <a:p>
            <a:pPr eaLnBrk="1" hangingPunct="1">
              <a:lnSpc>
                <a:spcPct val="90000"/>
              </a:lnSpc>
            </a:pPr>
            <a:endParaRPr lang="sr-Cyrl-CS" sz="2800">
              <a:latin typeface="Garamond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800">
                <a:latin typeface="Garamond" pitchFamily="18" charset="0"/>
              </a:rPr>
              <a:t>“Афективна шаржа”</a:t>
            </a:r>
          </a:p>
          <a:p>
            <a:pPr eaLnBrk="1" hangingPunct="1">
              <a:lnSpc>
                <a:spcPct val="90000"/>
              </a:lnSpc>
            </a:pPr>
            <a:endParaRPr lang="sr-Cyrl-CS" sz="2800">
              <a:latin typeface="Garamond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800">
                <a:latin typeface="Garamond" pitchFamily="18" charset="0"/>
              </a:rPr>
              <a:t>Снажно поткрепљење афект</a:t>
            </a:r>
            <a:r>
              <a:rPr lang="sr-Latn-CS" sz="2800">
                <a:latin typeface="Garamond" pitchFamily="18" charset="0"/>
              </a:rPr>
              <a:t>a</a:t>
            </a:r>
            <a:r>
              <a:rPr lang="sr-Cyrl-CS" sz="2800">
                <a:latin typeface="Garamond" pitchFamily="18" charset="0"/>
              </a:rPr>
              <a:t> мишљењем и мишљења афектом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Cyrl-CS" sz="2800">
              <a:latin typeface="Garamond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800">
                <a:latin typeface="Garamond" pitchFamily="18" charset="0"/>
              </a:rPr>
              <a:t>Расположење болесника потпуно зависи од садржаја суманутих идеја</a:t>
            </a:r>
          </a:p>
          <a:p>
            <a:pPr eaLnBrk="1" hangingPunct="1">
              <a:lnSpc>
                <a:spcPct val="90000"/>
              </a:lnSpc>
            </a:pPr>
            <a:endParaRPr lang="en-US" sz="2800">
              <a:latin typeface="Garamond" pitchFamily="18" charset="0"/>
            </a:endParaRPr>
          </a:p>
        </p:txBody>
      </p:sp>
    </p:spTree>
  </p:cSld>
  <p:clrMapOvr>
    <a:masterClrMapping/>
  </p:clrMapOvr>
  <p:transition advTm="2076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b="1" dirty="0">
                <a:solidFill>
                  <a:srgbClr val="CC3300"/>
                </a:solidFill>
                <a:latin typeface="Garamond" pitchFamily="18" charset="0"/>
              </a:rPr>
              <a:t>Психопатологија</a:t>
            </a:r>
            <a:br>
              <a:rPr lang="sr-Cyrl-CS" b="1" dirty="0">
                <a:solidFill>
                  <a:srgbClr val="CC3300"/>
                </a:solidFill>
                <a:latin typeface="Garamond" pitchFamily="18" charset="0"/>
              </a:rPr>
            </a:br>
            <a:r>
              <a:rPr lang="sr-Cyrl-CS" b="1" dirty="0">
                <a:latin typeface="Garamond" pitchFamily="18" charset="0"/>
              </a:rPr>
              <a:t>- поремећај нагона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914400" y="1447800"/>
            <a:ext cx="7391400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sr-Cyrl-CS" sz="2800">
              <a:latin typeface="Garamond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800">
                <a:latin typeface="Garamond" pitchFamily="18" charset="0"/>
              </a:rPr>
              <a:t>Несвесни хомоеротизам, као узрок интрапсихичког конфликта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CS" sz="2800">
                <a:latin typeface="Garamond" pitchFamily="18" charset="0"/>
              </a:rPr>
              <a:t>	(Фројдова теорија параноје)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Cyrl-CS" sz="2800">
              <a:latin typeface="Garamond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800">
                <a:latin typeface="Garamond" pitchFamily="18" charset="0"/>
              </a:rPr>
              <a:t>Недостаци:</a:t>
            </a:r>
          </a:p>
          <a:p>
            <a:pPr lvl="1" eaLnBrk="1" hangingPunct="1">
              <a:lnSpc>
                <a:spcPct val="90000"/>
              </a:lnSpc>
              <a:buFontTx/>
              <a:buChar char="-"/>
            </a:pPr>
            <a:r>
              <a:rPr lang="sr-Cyrl-CS" sz="2800">
                <a:latin typeface="Garamond" pitchFamily="18" charset="0"/>
              </a:rPr>
              <a:t>Нема објективних метода за детекцију конфликта</a:t>
            </a:r>
          </a:p>
          <a:p>
            <a:pPr lvl="1" eaLnBrk="1" hangingPunct="1">
              <a:lnSpc>
                <a:spcPct val="90000"/>
              </a:lnSpc>
              <a:buFontTx/>
              <a:buChar char="-"/>
            </a:pPr>
            <a:r>
              <a:rPr lang="sr-Cyrl-CS" sz="2800">
                <a:latin typeface="Garamond" pitchFamily="18" charset="0"/>
              </a:rPr>
              <a:t>Фројдов став: “Сваки човек је у извесној мери са несвесним хомосексуалним конфликтом”</a:t>
            </a:r>
            <a:r>
              <a:rPr lang="en-US" sz="2800">
                <a:latin typeface="Garamond" pitchFamily="18" charset="0"/>
              </a:rPr>
              <a:t> - и</a:t>
            </a:r>
            <a:r>
              <a:rPr lang="sr-Cyrl-CS" sz="2800">
                <a:latin typeface="Garamond" pitchFamily="18" charset="0"/>
              </a:rPr>
              <a:t> хомосексулаци обољевају од суманутих психоза</a:t>
            </a:r>
          </a:p>
          <a:p>
            <a:pPr eaLnBrk="1" hangingPunct="1">
              <a:lnSpc>
                <a:spcPct val="90000"/>
              </a:lnSpc>
            </a:pPr>
            <a:endParaRPr lang="sr-Cyrl-CS" sz="2800">
              <a:latin typeface="Garamond" pitchFamily="18" charset="0"/>
            </a:endParaRPr>
          </a:p>
        </p:txBody>
      </p:sp>
    </p:spTree>
  </p:cSld>
  <p:clrMapOvr>
    <a:masterClrMapping/>
  </p:clrMapOvr>
  <p:transition advTm="5476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990600" y="533400"/>
            <a:ext cx="8153400" cy="5943600"/>
          </a:xfrm>
        </p:spPr>
        <p:txBody>
          <a:bodyPr/>
          <a:lstStyle/>
          <a:p>
            <a:pPr eaLnBrk="1" hangingPunct="1"/>
            <a:r>
              <a:rPr lang="sr-Cyrl-CS" sz="2800">
                <a:latin typeface="Garamond" pitchFamily="18" charset="0"/>
              </a:rPr>
              <a:t>Личност, односно њена “фасада”, </a:t>
            </a:r>
          </a:p>
          <a:p>
            <a:pPr eaLnBrk="1" hangingPunct="1">
              <a:buFontTx/>
              <a:buNone/>
            </a:pPr>
            <a:r>
              <a:rPr lang="sr-Cyrl-CS" sz="2800">
                <a:latin typeface="Garamond" pitchFamily="18" charset="0"/>
              </a:rPr>
              <a:t>	дуго остаје потпуно очувана</a:t>
            </a:r>
          </a:p>
          <a:p>
            <a:pPr eaLnBrk="1" hangingPunct="1"/>
            <a:endParaRPr lang="sr-Cyrl-CS" sz="2800">
              <a:latin typeface="Garamond" pitchFamily="18" charset="0"/>
            </a:endParaRPr>
          </a:p>
          <a:p>
            <a:pPr eaLnBrk="1" hangingPunct="1"/>
            <a:r>
              <a:rPr lang="sr-Cyrl-CS" sz="2800">
                <a:latin typeface="Garamond" pitchFamily="18" charset="0"/>
              </a:rPr>
              <a:t>Већина когнитивних психичких функција у овом менталном поремећају је очувана (оријентација, опажање, памћење, пажња, интелигенција)</a:t>
            </a:r>
          </a:p>
          <a:p>
            <a:pPr eaLnBrk="1" hangingPunct="1"/>
            <a:endParaRPr lang="sr-Cyrl-CS" sz="2800">
              <a:latin typeface="Garamond" pitchFamily="18" charset="0"/>
            </a:endParaRPr>
          </a:p>
          <a:p>
            <a:pPr eaLnBrk="1" hangingPunct="1"/>
            <a:r>
              <a:rPr lang="sr-Cyrl-CS" sz="2800">
                <a:latin typeface="Garamond" pitchFamily="18" charset="0"/>
              </a:rPr>
              <a:t>Могу се јавити обмане сећања - фалсификује властита сећања, саображавајући их потребама свог суманутог система</a:t>
            </a:r>
          </a:p>
          <a:p>
            <a:pPr eaLnBrk="1" hangingPunct="1">
              <a:buFontTx/>
              <a:buNone/>
            </a:pPr>
            <a:endParaRPr lang="sr-Cyrl-CS" sz="2800">
              <a:latin typeface="Garamond" pitchFamily="18" charset="0"/>
            </a:endParaRPr>
          </a:p>
          <a:p>
            <a:pPr eaLnBrk="1" hangingPunct="1"/>
            <a:r>
              <a:rPr lang="sr-Cyrl-CS" sz="2800">
                <a:latin typeface="Garamond" pitchFamily="18" charset="0"/>
              </a:rPr>
              <a:t>Опште интелектуалне способности у великом броју су изнад просека</a:t>
            </a:r>
            <a:endParaRPr lang="en-US" sz="2800">
              <a:latin typeface="Garamond" pitchFamily="18" charset="0"/>
            </a:endParaRPr>
          </a:p>
        </p:txBody>
      </p:sp>
      <p:sp>
        <p:nvSpPr>
          <p:cNvPr id="108549" name="Text Box 5"/>
          <p:cNvSpPr txBox="1">
            <a:spLocks noChangeArrowheads="1"/>
          </p:cNvSpPr>
          <p:nvPr/>
        </p:nvSpPr>
        <p:spPr bwMode="auto">
          <a:xfrm>
            <a:off x="457200" y="685800"/>
            <a:ext cx="420688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sr-Cyrl-CS" sz="2400" b="1" dirty="0">
                <a:solidFill>
                  <a:srgbClr val="CC3300"/>
                </a:solidFill>
                <a:latin typeface="Garamond" pitchFamily="18" charset="0"/>
                <a:cs typeface="+mn-cs"/>
              </a:rPr>
              <a:t>П</a:t>
            </a:r>
          </a:p>
          <a:p>
            <a:pPr>
              <a:defRPr/>
            </a:pPr>
            <a:r>
              <a:rPr lang="sr-Cyrl-CS" sz="2400" b="1" dirty="0">
                <a:solidFill>
                  <a:srgbClr val="CC3300"/>
                </a:solidFill>
                <a:latin typeface="Garamond" pitchFamily="18" charset="0"/>
                <a:cs typeface="+mn-cs"/>
              </a:rPr>
              <a:t>С</a:t>
            </a:r>
          </a:p>
          <a:p>
            <a:pPr>
              <a:defRPr/>
            </a:pPr>
            <a:r>
              <a:rPr lang="sr-Cyrl-CS" sz="2400" b="1" dirty="0">
                <a:solidFill>
                  <a:srgbClr val="CC3300"/>
                </a:solidFill>
                <a:latin typeface="Garamond" pitchFamily="18" charset="0"/>
                <a:cs typeface="+mn-cs"/>
              </a:rPr>
              <a:t>И</a:t>
            </a:r>
          </a:p>
          <a:p>
            <a:pPr>
              <a:defRPr/>
            </a:pPr>
            <a:r>
              <a:rPr lang="sr-Cyrl-CS" sz="2400" b="1" dirty="0">
                <a:solidFill>
                  <a:srgbClr val="CC3300"/>
                </a:solidFill>
                <a:latin typeface="Garamond" pitchFamily="18" charset="0"/>
                <a:cs typeface="+mn-cs"/>
              </a:rPr>
              <a:t>Х</a:t>
            </a:r>
          </a:p>
          <a:p>
            <a:pPr>
              <a:defRPr/>
            </a:pPr>
            <a:r>
              <a:rPr lang="sr-Cyrl-CS" sz="2400" b="1" dirty="0">
                <a:solidFill>
                  <a:srgbClr val="CC3300"/>
                </a:solidFill>
                <a:latin typeface="Garamond" pitchFamily="18" charset="0"/>
                <a:cs typeface="+mn-cs"/>
              </a:rPr>
              <a:t>О</a:t>
            </a:r>
          </a:p>
          <a:p>
            <a:pPr>
              <a:defRPr/>
            </a:pPr>
            <a:r>
              <a:rPr lang="sr-Cyrl-CS" sz="2400" b="1" dirty="0">
                <a:solidFill>
                  <a:srgbClr val="CC3300"/>
                </a:solidFill>
                <a:latin typeface="Garamond" pitchFamily="18" charset="0"/>
                <a:cs typeface="+mn-cs"/>
              </a:rPr>
              <a:t>П</a:t>
            </a:r>
          </a:p>
          <a:p>
            <a:pPr>
              <a:defRPr/>
            </a:pPr>
            <a:r>
              <a:rPr lang="sr-Cyrl-CS" sz="2400" b="1" dirty="0">
                <a:solidFill>
                  <a:srgbClr val="CC3300"/>
                </a:solidFill>
                <a:latin typeface="Garamond" pitchFamily="18" charset="0"/>
                <a:cs typeface="+mn-cs"/>
              </a:rPr>
              <a:t>А</a:t>
            </a:r>
          </a:p>
          <a:p>
            <a:pPr>
              <a:defRPr/>
            </a:pPr>
            <a:r>
              <a:rPr lang="sr-Cyrl-CS" sz="2400" b="1" dirty="0">
                <a:solidFill>
                  <a:srgbClr val="CC3300"/>
                </a:solidFill>
                <a:latin typeface="Garamond" pitchFamily="18" charset="0"/>
                <a:cs typeface="+mn-cs"/>
              </a:rPr>
              <a:t>Т</a:t>
            </a:r>
          </a:p>
          <a:p>
            <a:pPr>
              <a:defRPr/>
            </a:pPr>
            <a:r>
              <a:rPr lang="sr-Cyrl-CS" sz="2400" b="1" dirty="0">
                <a:solidFill>
                  <a:srgbClr val="CC3300"/>
                </a:solidFill>
                <a:latin typeface="Garamond" pitchFamily="18" charset="0"/>
                <a:cs typeface="+mn-cs"/>
              </a:rPr>
              <a:t>О</a:t>
            </a:r>
          </a:p>
          <a:p>
            <a:pPr>
              <a:defRPr/>
            </a:pPr>
            <a:r>
              <a:rPr lang="sr-Cyrl-CS" sz="2400" b="1" dirty="0">
                <a:solidFill>
                  <a:srgbClr val="CC3300"/>
                </a:solidFill>
                <a:latin typeface="Garamond" pitchFamily="18" charset="0"/>
                <a:cs typeface="+mn-cs"/>
              </a:rPr>
              <a:t>Л</a:t>
            </a:r>
          </a:p>
          <a:p>
            <a:pPr>
              <a:defRPr/>
            </a:pPr>
            <a:r>
              <a:rPr lang="sr-Cyrl-CS" sz="2400" b="1" dirty="0">
                <a:solidFill>
                  <a:srgbClr val="CC3300"/>
                </a:solidFill>
                <a:latin typeface="Garamond" pitchFamily="18" charset="0"/>
                <a:cs typeface="+mn-cs"/>
              </a:rPr>
              <a:t>О</a:t>
            </a:r>
          </a:p>
          <a:p>
            <a:pPr>
              <a:defRPr/>
            </a:pPr>
            <a:r>
              <a:rPr lang="sr-Cyrl-CS" sz="2400" b="1" dirty="0">
                <a:solidFill>
                  <a:srgbClr val="CC3300"/>
                </a:solidFill>
                <a:latin typeface="Garamond" pitchFamily="18" charset="0"/>
                <a:cs typeface="+mn-cs"/>
              </a:rPr>
              <a:t>Г</a:t>
            </a:r>
          </a:p>
          <a:p>
            <a:pPr>
              <a:defRPr/>
            </a:pPr>
            <a:r>
              <a:rPr lang="sr-Cyrl-CS" sz="2400" b="1" dirty="0">
                <a:solidFill>
                  <a:srgbClr val="CC3300"/>
                </a:solidFill>
                <a:latin typeface="Garamond" pitchFamily="18" charset="0"/>
                <a:cs typeface="+mn-cs"/>
              </a:rPr>
              <a:t>И</a:t>
            </a:r>
          </a:p>
          <a:p>
            <a:pPr>
              <a:defRPr/>
            </a:pPr>
            <a:r>
              <a:rPr lang="sr-Cyrl-CS" sz="2400" b="1" dirty="0">
                <a:solidFill>
                  <a:srgbClr val="CC3300"/>
                </a:solidFill>
                <a:latin typeface="Garamond" pitchFamily="18" charset="0"/>
                <a:cs typeface="+mn-cs"/>
              </a:rPr>
              <a:t>Ј</a:t>
            </a:r>
          </a:p>
          <a:p>
            <a:pPr>
              <a:defRPr/>
            </a:pPr>
            <a:r>
              <a:rPr lang="sr-Cyrl-CS" sz="2400" b="1" dirty="0">
                <a:solidFill>
                  <a:srgbClr val="CC3300"/>
                </a:solidFill>
                <a:latin typeface="Garamond" pitchFamily="18" charset="0"/>
                <a:cs typeface="+mn-cs"/>
              </a:rPr>
              <a:t>А</a:t>
            </a:r>
            <a:endParaRPr lang="en-US" sz="2400" b="1" dirty="0">
              <a:solidFill>
                <a:srgbClr val="CC3300"/>
              </a:solidFill>
              <a:latin typeface="Garamond" pitchFamily="18" charset="0"/>
              <a:cs typeface="+mn-cs"/>
            </a:endParaRPr>
          </a:p>
        </p:txBody>
      </p:sp>
    </p:spTree>
  </p:cSld>
  <p:clrMapOvr>
    <a:masterClrMapping/>
  </p:clrMapOvr>
  <p:transition advTm="2590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b="1">
                <a:latin typeface="Garamond" pitchFamily="18" charset="0"/>
              </a:rPr>
              <a:t>Клиничке форме </a:t>
            </a:r>
            <a:endParaRPr lang="en-US" b="1">
              <a:latin typeface="Garamond" pitchFamily="18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marL="457200" indent="-457200" eaLnBrk="1" hangingPunct="1">
              <a:lnSpc>
                <a:spcPct val="90000"/>
              </a:lnSpc>
              <a:buFontTx/>
              <a:buAutoNum type="arabicPeriod"/>
            </a:pPr>
            <a:r>
              <a:rPr lang="sr-Cyrl-CS" sz="2800">
                <a:latin typeface="Garamond" pitchFamily="18" charset="0"/>
              </a:rPr>
              <a:t>Психозе суманутих страсти</a:t>
            </a:r>
          </a:p>
          <a:p>
            <a:pPr marL="914400" lvl="1" indent="-457200" eaLnBrk="1" hangingPunct="1">
              <a:lnSpc>
                <a:spcPct val="90000"/>
              </a:lnSpc>
            </a:pPr>
            <a:r>
              <a:rPr lang="sr-Cyrl-CS" sz="2800">
                <a:latin typeface="Garamond" pitchFamily="18" charset="0"/>
              </a:rPr>
              <a:t>Психоза љубоморе </a:t>
            </a:r>
          </a:p>
          <a:p>
            <a:pPr marL="914400" lvl="1" indent="-457200" eaLnBrk="1" hangingPunct="1">
              <a:lnSpc>
                <a:spcPct val="90000"/>
              </a:lnSpc>
              <a:buFontTx/>
              <a:buNone/>
            </a:pPr>
            <a:r>
              <a:rPr lang="sr-Cyrl-CS" sz="2800">
                <a:latin typeface="Garamond" pitchFamily="18" charset="0"/>
              </a:rPr>
              <a:t>	(лудило љубоморе)</a:t>
            </a:r>
          </a:p>
          <a:p>
            <a:pPr marL="914400" lvl="1" indent="-457200" eaLnBrk="1" hangingPunct="1">
              <a:lnSpc>
                <a:spcPct val="90000"/>
              </a:lnSpc>
            </a:pPr>
            <a:r>
              <a:rPr lang="sr-Cyrl-CS" sz="2800">
                <a:latin typeface="Garamond" pitchFamily="18" charset="0"/>
              </a:rPr>
              <a:t>Суманута еротичност </a:t>
            </a:r>
          </a:p>
          <a:p>
            <a:pPr marL="914400" lvl="1" indent="-457200" eaLnBrk="1" hangingPunct="1">
              <a:lnSpc>
                <a:spcPct val="90000"/>
              </a:lnSpc>
              <a:buFontTx/>
              <a:buNone/>
            </a:pPr>
            <a:r>
              <a:rPr lang="sr-Cyrl-CS" sz="2800">
                <a:latin typeface="Garamond" pitchFamily="18" charset="0"/>
              </a:rPr>
              <a:t>	(еротоманија)</a:t>
            </a:r>
          </a:p>
          <a:p>
            <a:pPr marL="914400" lvl="1" indent="-457200" eaLnBrk="1" hangingPunct="1">
              <a:lnSpc>
                <a:spcPct val="90000"/>
              </a:lnSpc>
              <a:buFontTx/>
              <a:buNone/>
            </a:pPr>
            <a:endParaRPr lang="sr-Cyrl-CS" sz="2800">
              <a:latin typeface="Garamond" pitchFamily="18" charset="0"/>
            </a:endParaRPr>
          </a:p>
          <a:p>
            <a:pPr marL="457200" indent="-457200" eaLnBrk="1" hangingPunct="1">
              <a:lnSpc>
                <a:spcPct val="90000"/>
              </a:lnSpc>
              <a:buFontTx/>
              <a:buAutoNum type="arabicPeriod"/>
            </a:pPr>
            <a:r>
              <a:rPr lang="sr-Cyrl-CS" sz="2800">
                <a:latin typeface="Garamond" pitchFamily="18" charset="0"/>
              </a:rPr>
              <a:t>Психозе суманутих захтева (ревандикације)</a:t>
            </a:r>
          </a:p>
          <a:p>
            <a:pPr marL="914400" lvl="1" indent="-457200" eaLnBrk="1" hangingPunct="1">
              <a:lnSpc>
                <a:spcPct val="90000"/>
              </a:lnSpc>
            </a:pPr>
            <a:r>
              <a:rPr lang="sr-Cyrl-CS" sz="2800">
                <a:latin typeface="Garamond" pitchFamily="18" charset="0"/>
              </a:rPr>
              <a:t>Кверуланти</a:t>
            </a:r>
          </a:p>
          <a:p>
            <a:pPr marL="914400" lvl="1" indent="-457200" eaLnBrk="1" hangingPunct="1">
              <a:lnSpc>
                <a:spcPct val="90000"/>
              </a:lnSpc>
            </a:pPr>
            <a:r>
              <a:rPr lang="sr-Cyrl-CS" sz="2800">
                <a:latin typeface="Garamond" pitchFamily="18" charset="0"/>
              </a:rPr>
              <a:t>Проналазачи</a:t>
            </a:r>
          </a:p>
          <a:p>
            <a:pPr marL="914400" lvl="1" indent="-457200" eaLnBrk="1" hangingPunct="1">
              <a:lnSpc>
                <a:spcPct val="90000"/>
              </a:lnSpc>
            </a:pPr>
            <a:r>
              <a:rPr lang="sr-Cyrl-CS" sz="2800">
                <a:latin typeface="Garamond" pitchFamily="18" charset="0"/>
              </a:rPr>
              <a:t>Пасионирани идеалисти</a:t>
            </a:r>
            <a:endParaRPr lang="en-US" sz="2800">
              <a:latin typeface="Garamond" pitchFamily="18" charset="0"/>
            </a:endParaRPr>
          </a:p>
        </p:txBody>
      </p:sp>
    </p:spTree>
  </p:cSld>
  <p:clrMapOvr>
    <a:masterClrMapping/>
  </p:clrMapOvr>
  <p:transition advTm="1075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b="1">
                <a:latin typeface="Garamond" pitchFamily="18" charset="0"/>
              </a:rPr>
              <a:t>Патолошка љубомора </a:t>
            </a:r>
            <a:br>
              <a:rPr lang="sr-Cyrl-CS" b="1">
                <a:latin typeface="Garamond" pitchFamily="18" charset="0"/>
              </a:rPr>
            </a:br>
            <a:r>
              <a:rPr lang="sr-Cyrl-CS" b="1">
                <a:latin typeface="Garamond" pitchFamily="18" charset="0"/>
              </a:rPr>
              <a:t>(</a:t>
            </a:r>
            <a:r>
              <a:rPr lang="sr-Latn-CS" b="1">
                <a:latin typeface="Garamond" pitchFamily="18" charset="0"/>
              </a:rPr>
              <a:t>Sy </a:t>
            </a:r>
            <a:r>
              <a:rPr lang="sr-Cyrl-CS" b="1">
                <a:latin typeface="Garamond" pitchFamily="18" charset="0"/>
              </a:rPr>
              <a:t>Отело)</a:t>
            </a:r>
            <a:endParaRPr lang="en-US" b="1">
              <a:latin typeface="Garamond" pitchFamily="18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371600"/>
            <a:ext cx="8305800" cy="4648200"/>
          </a:xfrm>
        </p:spPr>
        <p:txBody>
          <a:bodyPr/>
          <a:lstStyle/>
          <a:p>
            <a:pPr eaLnBrk="1" hangingPunct="1"/>
            <a:r>
              <a:rPr lang="sr-Cyrl-CS">
                <a:latin typeface="Garamond" pitchFamily="18" charset="0"/>
              </a:rPr>
              <a:t>Поред ендогене, страствене психозе љубоморе испољавају алкохоличари, сенилно дементни, токсикомани, а описана је и у епилептичара, у болесника од паркинсонизма и прогресивне парализе</a:t>
            </a:r>
          </a:p>
          <a:p>
            <a:pPr eaLnBrk="1" hangingPunct="1">
              <a:buFontTx/>
              <a:buNone/>
            </a:pPr>
            <a:endParaRPr lang="sr-Cyrl-CS">
              <a:latin typeface="Garamond" pitchFamily="18" charset="0"/>
            </a:endParaRPr>
          </a:p>
          <a:p>
            <a:pPr eaLnBrk="1" hangingPunct="1"/>
            <a:r>
              <a:rPr lang="sr-Cyrl-CS">
                <a:latin typeface="Garamond" pitchFamily="18" charset="0"/>
              </a:rPr>
              <a:t>Траје дуго и јавља се у налетима, који мењају личност споро, али прогресивно</a:t>
            </a:r>
          </a:p>
          <a:p>
            <a:pPr eaLnBrk="1" hangingPunct="1">
              <a:buFontTx/>
              <a:buNone/>
            </a:pPr>
            <a:endParaRPr lang="sr-Cyrl-CS">
              <a:latin typeface="Garamond" pitchFamily="18" charset="0"/>
            </a:endParaRPr>
          </a:p>
          <a:p>
            <a:pPr eaLnBrk="1" hangingPunct="1"/>
            <a:r>
              <a:rPr lang="sr-Cyrl-CS">
                <a:latin typeface="Garamond" pitchFamily="18" charset="0"/>
              </a:rPr>
              <a:t>Реалну ситуацију болесник трансформише увођењем трећег, имагинарног партнера, ривала у којег се пројектује мржња - изводе се незамисливе “комбинације и перипетије”</a:t>
            </a:r>
            <a:endParaRPr lang="en-US">
              <a:latin typeface="Garamond" pitchFamily="18" charset="0"/>
            </a:endParaRPr>
          </a:p>
        </p:txBody>
      </p:sp>
    </p:spTree>
  </p:cSld>
  <p:clrMapOvr>
    <a:masterClrMapping/>
  </p:clrMapOvr>
  <p:transition advTm="3815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2819400" y="274638"/>
            <a:ext cx="5867400" cy="1143000"/>
          </a:xfrm>
        </p:spPr>
        <p:txBody>
          <a:bodyPr/>
          <a:lstStyle/>
          <a:p>
            <a:pPr eaLnBrk="1" hangingPunct="1"/>
            <a:r>
              <a:rPr lang="sr-Cyrl-CS" b="1">
                <a:latin typeface="Garamond" pitchFamily="18" charset="0"/>
              </a:rPr>
              <a:t>Еротоманија</a:t>
            </a:r>
            <a:endParaRPr lang="en-US" b="1">
              <a:latin typeface="Garamond" pitchFamily="18" charset="0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693988" y="1676400"/>
            <a:ext cx="6326187" cy="4449763"/>
          </a:xfrm>
        </p:spPr>
        <p:txBody>
          <a:bodyPr/>
          <a:lstStyle/>
          <a:p>
            <a:pPr eaLnBrk="1" hangingPunct="1"/>
            <a:r>
              <a:rPr lang="sr-Cyrl-CS">
                <a:latin typeface="Garamond" pitchFamily="18" charset="0"/>
              </a:rPr>
              <a:t>Издвојио је Клерамбо</a:t>
            </a:r>
          </a:p>
          <a:p>
            <a:pPr eaLnBrk="1" hangingPunct="1"/>
            <a:r>
              <a:rPr lang="sr-Cyrl-CS">
                <a:latin typeface="Garamond" pitchFamily="18" charset="0"/>
              </a:rPr>
              <a:t>Садржина суманутости се састоји у погрешном веровању пацијента да је вољен </a:t>
            </a:r>
          </a:p>
          <a:p>
            <a:pPr eaLnBrk="1" hangingPunct="1"/>
            <a:r>
              <a:rPr lang="sr-Cyrl-CS">
                <a:latin typeface="Garamond" pitchFamily="18" charset="0"/>
              </a:rPr>
              <a:t>По правилу, објекат је увек нека друштвено значајна особа</a:t>
            </a:r>
          </a:p>
          <a:p>
            <a:pPr eaLnBrk="1" hangingPunct="1"/>
            <a:r>
              <a:rPr lang="sr-Cyrl-CS">
                <a:latin typeface="Garamond" pitchFamily="18" charset="0"/>
              </a:rPr>
              <a:t>Покретач целог суманутог система није љубав, већ мржња према објекту, </a:t>
            </a:r>
          </a:p>
          <a:p>
            <a:pPr eaLnBrk="1" hangingPunct="1">
              <a:buFontTx/>
              <a:buNone/>
            </a:pPr>
            <a:r>
              <a:rPr lang="sr-Cyrl-CS">
                <a:latin typeface="Garamond" pitchFamily="18" charset="0"/>
              </a:rPr>
              <a:t>	због тога болест може да се заврши агресивним поступцима, па и убиством “објекта”</a:t>
            </a:r>
            <a:endParaRPr lang="en-US">
              <a:latin typeface="Garamond" pitchFamily="18" charset="0"/>
            </a:endParaRPr>
          </a:p>
        </p:txBody>
      </p:sp>
      <p:pic>
        <p:nvPicPr>
          <p:cNvPr id="30724" name="Picture 4" descr="seductive-delusions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590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986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b="1">
                <a:latin typeface="Garamond" pitchFamily="18" charset="0"/>
              </a:rPr>
              <a:t>Кверуланти</a:t>
            </a:r>
            <a:endParaRPr lang="en-US" b="1">
              <a:latin typeface="Garamond" pitchFamily="18" charset="0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sr-Cyrl-CS" sz="2800">
              <a:latin typeface="Garamond" pitchFamily="18" charset="0"/>
            </a:endParaRPr>
          </a:p>
          <a:p>
            <a:pPr eaLnBrk="1" hangingPunct="1"/>
            <a:r>
              <a:rPr lang="sr-Cyrl-CS" sz="2800">
                <a:latin typeface="Garamond" pitchFamily="18" charset="0"/>
              </a:rPr>
              <a:t>Оштећени су, учињена им је неправда, нису им признате заслуге</a:t>
            </a:r>
          </a:p>
          <a:p>
            <a:pPr eaLnBrk="1" hangingPunct="1">
              <a:buFontTx/>
              <a:buNone/>
            </a:pPr>
            <a:endParaRPr lang="sr-Cyrl-CS" sz="2800">
              <a:latin typeface="Garamond" pitchFamily="18" charset="0"/>
            </a:endParaRPr>
          </a:p>
          <a:p>
            <a:pPr eaLnBrk="1" hangingPunct="1"/>
            <a:r>
              <a:rPr lang="sr-Cyrl-CS" sz="2800">
                <a:latin typeface="Garamond" pitchFamily="18" charset="0"/>
              </a:rPr>
              <a:t>Неуморни су у вођењу дугих судских процеса, чак када је очигледно да од таквог процеса имају само штете</a:t>
            </a:r>
          </a:p>
          <a:p>
            <a:pPr eaLnBrk="1" hangingPunct="1"/>
            <a:endParaRPr lang="sr-Cyrl-CS" sz="2800">
              <a:latin typeface="Garamond" pitchFamily="18" charset="0"/>
            </a:endParaRPr>
          </a:p>
          <a:p>
            <a:pPr eaLnBrk="1" hangingPunct="1"/>
            <a:r>
              <a:rPr lang="sr-Cyrl-CS" sz="2800" b="1" i="1">
                <a:solidFill>
                  <a:srgbClr val="CC3300"/>
                </a:solidFill>
                <a:latin typeface="Garamond" pitchFamily="18" charset="0"/>
              </a:rPr>
              <a:t>“прогоњени постају прогонитељи”</a:t>
            </a:r>
            <a:endParaRPr lang="en-US" sz="2800" b="1" i="1">
              <a:solidFill>
                <a:srgbClr val="CC3300"/>
              </a:solidFill>
              <a:latin typeface="Garamond" pitchFamily="18" charset="0"/>
            </a:endParaRPr>
          </a:p>
        </p:txBody>
      </p:sp>
    </p:spTree>
  </p:cSld>
  <p:clrMapOvr>
    <a:masterClrMapping/>
  </p:clrMapOvr>
  <p:transition advTm="14040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b="1">
                <a:latin typeface="Garamond" pitchFamily="18" charset="0"/>
              </a:rPr>
              <a:t>Проналазачи</a:t>
            </a:r>
            <a:endParaRPr lang="en-US" b="1">
              <a:latin typeface="Garamond" pitchFamily="18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914400" y="1676400"/>
            <a:ext cx="7772400" cy="4572000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sr-Cyrl-CS" dirty="0">
                <a:latin typeface="Garamond" pitchFamily="18" charset="0"/>
              </a:rPr>
              <a:t>“Проналасци” су им бизарни и апсурдни и ником потребни</a:t>
            </a:r>
          </a:p>
          <a:p>
            <a:pPr marL="274320" indent="-27432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Tx/>
              <a:buNone/>
              <a:defRPr/>
            </a:pPr>
            <a:endParaRPr lang="sr-Cyrl-CS" dirty="0">
              <a:latin typeface="Garamond" pitchFamily="18" charset="0"/>
            </a:endParaRPr>
          </a:p>
          <a:p>
            <a:pPr marL="274320" indent="-27432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sr-Cyrl-CS" dirty="0">
                <a:latin typeface="Garamond" pitchFamily="18" charset="0"/>
              </a:rPr>
              <a:t>Егзалтирано објашњавају своју “корист за човечанство” </a:t>
            </a:r>
          </a:p>
          <a:p>
            <a:pPr marL="274320" indent="-27432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Tx/>
              <a:buNone/>
              <a:defRPr/>
            </a:pPr>
            <a:r>
              <a:rPr lang="sr-Cyrl-CS" dirty="0">
                <a:latin typeface="Garamond" pitchFamily="18" charset="0"/>
              </a:rPr>
              <a:t>	(неинформисане могу довести у заблуду)</a:t>
            </a:r>
          </a:p>
          <a:p>
            <a:pPr marL="274320" indent="-27432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Tx/>
              <a:buNone/>
              <a:defRPr/>
            </a:pPr>
            <a:endParaRPr lang="sr-Cyrl-CS" dirty="0">
              <a:latin typeface="Garamond" pitchFamily="18" charset="0"/>
            </a:endParaRPr>
          </a:p>
          <a:p>
            <a:pPr marL="274320" indent="-27432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sr-Cyrl-CS" dirty="0">
                <a:latin typeface="Garamond" pitchFamily="18" charset="0"/>
              </a:rPr>
              <a:t>“Украдена им је идеја”</a:t>
            </a:r>
          </a:p>
          <a:p>
            <a:pPr marL="274320" indent="-27432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sr-Cyrl-CS" dirty="0">
              <a:latin typeface="Garamond" pitchFamily="18" charset="0"/>
            </a:endParaRPr>
          </a:p>
          <a:p>
            <a:pPr marL="274320" indent="-27432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sr-Cyrl-CS" dirty="0">
                <a:latin typeface="Garamond" pitchFamily="18" charset="0"/>
              </a:rPr>
              <a:t>Настојање да “пласирају” или заштите проналазак заокупља им целу личност и апсорбује комплетну активност</a:t>
            </a:r>
            <a:endParaRPr lang="en-US" dirty="0">
              <a:latin typeface="Garamond" pitchFamily="18" charset="0"/>
            </a:endParaRPr>
          </a:p>
        </p:txBody>
      </p:sp>
    </p:spTree>
  </p:cSld>
  <p:clrMapOvr>
    <a:masterClrMapping/>
  </p:clrMapOvr>
  <p:transition advTm="38030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b="1">
                <a:latin typeface="Garamond" pitchFamily="18" charset="0"/>
              </a:rPr>
              <a:t>Пасионирани идеалисти</a:t>
            </a:r>
            <a:endParaRPr lang="en-US" b="1">
              <a:latin typeface="Garamond" pitchFamily="18" charset="0"/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600200"/>
            <a:ext cx="8382000" cy="4419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sz="2800">
                <a:latin typeface="Garamond" pitchFamily="18" charset="0"/>
              </a:rPr>
              <a:t>Филантропи, борци за мир, за “женска права”, творци и протагонисти “нових политичких система”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Cyrl-CS" sz="280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800">
                <a:latin typeface="Garamond" pitchFamily="18" charset="0"/>
              </a:rPr>
              <a:t>Пренаглашена агресивност, упорност, егзалтираност, борбеност и жељи за сукобљавањем их чини упадљивим у односу на здраве особе сл. идеја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Cyrl-CS" sz="280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800">
                <a:latin typeface="Garamond" pitchFamily="18" charset="0"/>
              </a:rPr>
              <a:t>Данас се из њихових редова регрутују припадници нових секти, фанатици, терористи...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Cyrl-CS" sz="280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800">
                <a:latin typeface="Garamond" pitchFamily="18" charset="0"/>
              </a:rPr>
              <a:t>Њихова суманутост и понашање је наткомпензација за осећање мање вредности</a:t>
            </a:r>
            <a:endParaRPr lang="en-US" sz="2800">
              <a:latin typeface="Garamond" pitchFamily="18" charset="0"/>
            </a:endParaRPr>
          </a:p>
        </p:txBody>
      </p:sp>
    </p:spTree>
  </p:cSld>
  <p:clrMapOvr>
    <a:masterClrMapping/>
  </p:clrMapOvr>
  <p:transition advTm="30680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sr-Cyrl-CS"/>
          </a:p>
        </p:txBody>
      </p:sp>
      <p:sp>
        <p:nvSpPr>
          <p:cNvPr id="3481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endParaRPr lang="sr-Cyrl-CS"/>
          </a:p>
        </p:txBody>
      </p:sp>
      <p:pic>
        <p:nvPicPr>
          <p:cNvPr id="34820" name="Picture 4" descr="paraphren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3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35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b="1">
                <a:latin typeface="Garamond" pitchFamily="18" charset="0"/>
              </a:rPr>
              <a:t>Историјат о параноји</a:t>
            </a:r>
            <a:endParaRPr lang="en-US" b="1">
              <a:latin typeface="Garamond" pitchFamily="18" charset="0"/>
            </a:endParaRPr>
          </a:p>
        </p:txBody>
      </p:sp>
      <p:sp>
        <p:nvSpPr>
          <p:cNvPr id="8397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600200"/>
            <a:ext cx="8486775" cy="50292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Tx/>
              <a:buNone/>
              <a:defRPr/>
            </a:pPr>
            <a:endParaRPr lang="sr-Cyrl-RS" sz="2800" b="1" i="1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Tx/>
              <a:buNone/>
              <a:defRPr/>
            </a:pPr>
            <a:r>
              <a:rPr lang="sr-Latn-CS" sz="2800" b="1" u="sng" dirty="0">
                <a:solidFill>
                  <a:srgbClr val="CC3300"/>
                </a:solidFill>
                <a:latin typeface="Garamond" pitchFamily="18" charset="0"/>
              </a:rPr>
              <a:t>Paranoia</a:t>
            </a:r>
            <a:r>
              <a:rPr lang="sr-Latn-CS" sz="2800" i="1" dirty="0">
                <a:latin typeface="Garamond" pitchFamily="18" charset="0"/>
              </a:rPr>
              <a:t> </a:t>
            </a:r>
            <a:r>
              <a:rPr lang="sr-Latn-CS" sz="2800" dirty="0">
                <a:latin typeface="Garamond" pitchFamily="18" charset="0"/>
              </a:rPr>
              <a:t>(para</a:t>
            </a:r>
            <a:r>
              <a:rPr lang="sr-Cyrl-RS" sz="2800" dirty="0">
                <a:latin typeface="Garamond" pitchFamily="18" charset="0"/>
              </a:rPr>
              <a:t> </a:t>
            </a:r>
            <a:r>
              <a:rPr lang="sr-Latn-CS" sz="2800" dirty="0">
                <a:latin typeface="Garamond" pitchFamily="18" charset="0"/>
              </a:rPr>
              <a:t>- </a:t>
            </a:r>
            <a:r>
              <a:rPr lang="sr-Cyrl-CS" sz="2800" dirty="0">
                <a:latin typeface="Garamond" pitchFamily="18" charset="0"/>
              </a:rPr>
              <a:t>мимо; </a:t>
            </a:r>
            <a:r>
              <a:rPr lang="sr-Latn-CS" sz="2800" dirty="0">
                <a:latin typeface="Garamond" pitchFamily="18" charset="0"/>
              </a:rPr>
              <a:t>nous</a:t>
            </a:r>
            <a:r>
              <a:rPr lang="sr-Cyrl-RS" sz="2800" dirty="0">
                <a:latin typeface="Garamond" pitchFamily="18" charset="0"/>
              </a:rPr>
              <a:t> </a:t>
            </a:r>
            <a:r>
              <a:rPr lang="sr-Latn-CS" sz="2800" dirty="0">
                <a:latin typeface="Garamond" pitchFamily="18" charset="0"/>
              </a:rPr>
              <a:t>- </a:t>
            </a:r>
            <a:r>
              <a:rPr lang="sr-Cyrl-CS" sz="2800" dirty="0">
                <a:latin typeface="Garamond" pitchFamily="18" charset="0"/>
              </a:rPr>
              <a:t>мишљење, разум) означава оно што је мимо, супротно здравом разуму </a:t>
            </a:r>
            <a:r>
              <a:rPr lang="sr-Latn-CS" sz="2800" dirty="0">
                <a:latin typeface="Garamond" pitchFamily="18" charset="0"/>
              </a:rPr>
              <a:t>-</a:t>
            </a:r>
            <a:r>
              <a:rPr lang="sr-Latn-CS" sz="2800" b="1" dirty="0">
                <a:latin typeface="Garamond" pitchFamily="18" charset="0"/>
              </a:rPr>
              <a:t> </a:t>
            </a:r>
            <a:r>
              <a:rPr lang="sr-Latn-CS" sz="2800" b="1" dirty="0">
                <a:solidFill>
                  <a:srgbClr val="CC3300"/>
                </a:solidFill>
                <a:latin typeface="Garamond" pitchFamily="18" charset="0"/>
              </a:rPr>
              <a:t>Collby</a:t>
            </a:r>
            <a:r>
              <a:rPr lang="sr-Latn-CS" sz="2800" b="1" dirty="0">
                <a:latin typeface="Garamond" pitchFamily="18" charset="0"/>
              </a:rPr>
              <a:t> </a:t>
            </a:r>
            <a:r>
              <a:rPr lang="sr-Latn-CS" sz="2800" dirty="0">
                <a:latin typeface="Garamond" pitchFamily="18" charset="0"/>
              </a:rPr>
              <a:t>(</a:t>
            </a:r>
            <a:r>
              <a:rPr lang="sr-Cyrl-CS" sz="2800" dirty="0">
                <a:latin typeface="Garamond" pitchFamily="18" charset="0"/>
              </a:rPr>
              <a:t>Платонова дела)</a:t>
            </a:r>
          </a:p>
          <a:p>
            <a:pPr marL="274320" indent="-27432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Tx/>
              <a:buNone/>
              <a:defRPr/>
            </a:pPr>
            <a:endParaRPr lang="sr-Cyrl-CS" sz="2800" dirty="0">
              <a:latin typeface="Garamond" pitchFamily="18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sr-Cyrl-CS" sz="2800" b="1" dirty="0">
                <a:solidFill>
                  <a:srgbClr val="CC3300"/>
                </a:solidFill>
                <a:latin typeface="Garamond" pitchFamily="18" charset="0"/>
              </a:rPr>
              <a:t>Хипократ</a:t>
            </a:r>
            <a:r>
              <a:rPr lang="sr-Cyrl-CS" sz="2800" dirty="0">
                <a:solidFill>
                  <a:srgbClr val="CC3300"/>
                </a:solidFill>
                <a:latin typeface="Garamond" pitchFamily="18" charset="0"/>
              </a:rPr>
              <a:t> </a:t>
            </a:r>
            <a:r>
              <a:rPr lang="sr-Cyrl-CS" sz="2800" dirty="0">
                <a:latin typeface="Garamond" pitchFamily="18" charset="0"/>
              </a:rPr>
              <a:t>- класификација: епилепсија, манија, меланхолија и параноја</a:t>
            </a:r>
          </a:p>
          <a:p>
            <a:pPr marL="274320" indent="-27432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Tx/>
              <a:buNone/>
              <a:defRPr/>
            </a:pPr>
            <a:endParaRPr lang="sr-Cyrl-CS" sz="2800" dirty="0">
              <a:latin typeface="Garamond" pitchFamily="18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sr-Latn-CS" sz="2800" b="1" dirty="0">
                <a:solidFill>
                  <a:srgbClr val="CC3300"/>
                </a:solidFill>
                <a:latin typeface="Garamond" pitchFamily="18" charset="0"/>
              </a:rPr>
              <a:t>Celsus</a:t>
            </a:r>
            <a:r>
              <a:rPr lang="sr-Latn-CS" sz="2800" dirty="0">
                <a:latin typeface="Garamond" pitchFamily="18" charset="0"/>
              </a:rPr>
              <a:t> (II </a:t>
            </a:r>
            <a:r>
              <a:rPr lang="sr-Cyrl-CS" sz="2800" dirty="0">
                <a:latin typeface="Garamond" pitchFamily="18" charset="0"/>
              </a:rPr>
              <a:t>век пре н.е.) губи се назив</a:t>
            </a:r>
          </a:p>
        </p:txBody>
      </p:sp>
    </p:spTree>
  </p:cSld>
  <p:clrMapOvr>
    <a:masterClrMapping/>
  </p:clrMapOvr>
  <p:transition advTm="19770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b="1">
                <a:latin typeface="Garamond" pitchFamily="18" charset="0"/>
              </a:rPr>
              <a:t>Посебне психозе суманутости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sr-Cyrl-CS" sz="2800" b="1">
                <a:solidFill>
                  <a:srgbClr val="CC3300"/>
                </a:solidFill>
                <a:latin typeface="Garamond" pitchFamily="18" charset="0"/>
              </a:rPr>
              <a:t>Кречмерова</a:t>
            </a:r>
            <a:r>
              <a:rPr lang="sr-Cyrl-CS" sz="2800" b="1">
                <a:latin typeface="Garamond" pitchFamily="18" charset="0"/>
              </a:rPr>
              <a:t> сензитивна суманутост</a:t>
            </a:r>
            <a:r>
              <a:rPr lang="sr-Cyrl-CS" sz="2800">
                <a:latin typeface="Garamond" pitchFamily="18" charset="0"/>
              </a:rPr>
              <a:t> (хипостенична психоза односа)</a:t>
            </a:r>
          </a:p>
          <a:p>
            <a:pPr eaLnBrk="1" hangingPunct="1">
              <a:buFontTx/>
              <a:buNone/>
            </a:pPr>
            <a:endParaRPr lang="sr-Cyrl-CS" sz="2800">
              <a:latin typeface="Garamond" pitchFamily="18" charset="0"/>
            </a:endParaRPr>
          </a:p>
          <a:p>
            <a:pPr eaLnBrk="1" hangingPunct="1">
              <a:buFontTx/>
              <a:buNone/>
            </a:pPr>
            <a:r>
              <a:rPr lang="sr-Cyrl-CS" sz="2800" b="1">
                <a:latin typeface="Garamond" pitchFamily="18" charset="0"/>
              </a:rPr>
              <a:t>Парафреније</a:t>
            </a:r>
          </a:p>
          <a:p>
            <a:pPr eaLnBrk="1" hangingPunct="1">
              <a:buFontTx/>
              <a:buNone/>
            </a:pPr>
            <a:r>
              <a:rPr lang="sr-Cyrl-CS" sz="2800">
                <a:latin typeface="Garamond" pitchFamily="18" charset="0"/>
              </a:rPr>
              <a:t>	(</a:t>
            </a:r>
            <a:r>
              <a:rPr lang="sr-Cyrl-CS" sz="2800">
                <a:solidFill>
                  <a:srgbClr val="CC3300"/>
                </a:solidFill>
                <a:latin typeface="Garamond" pitchFamily="18" charset="0"/>
              </a:rPr>
              <a:t>Крепелин</a:t>
            </a:r>
            <a:r>
              <a:rPr lang="sr-Cyrl-CS" sz="2800">
                <a:latin typeface="Garamond" pitchFamily="18" charset="0"/>
              </a:rPr>
              <a:t>, 1912. године)</a:t>
            </a:r>
          </a:p>
          <a:p>
            <a:pPr eaLnBrk="1" hangingPunct="1">
              <a:buFontTx/>
              <a:buNone/>
            </a:pPr>
            <a:r>
              <a:rPr lang="sr-Cyrl-CS" sz="2800">
                <a:latin typeface="Garamond" pitchFamily="18" charset="0"/>
              </a:rPr>
              <a:t>	</a:t>
            </a:r>
            <a:r>
              <a:rPr lang="en-US" sz="2800">
                <a:latin typeface="Garamond" pitchFamily="18" charset="0"/>
              </a:rPr>
              <a:t>=</a:t>
            </a:r>
            <a:r>
              <a:rPr lang="sr-Cyrl-CS" sz="2800">
                <a:latin typeface="Garamond" pitchFamily="18" charset="0"/>
              </a:rPr>
              <a:t> психозе у којима пацијент халуцинира, добро је социјално адаптиран, нема знакова пропадања личности </a:t>
            </a:r>
          </a:p>
          <a:p>
            <a:pPr eaLnBrk="1" hangingPunct="1">
              <a:buFontTx/>
              <a:buNone/>
            </a:pPr>
            <a:r>
              <a:rPr lang="sr-Cyrl-CS" sz="2800">
                <a:latin typeface="Garamond" pitchFamily="18" charset="0"/>
              </a:rPr>
              <a:t>	(нпр. </a:t>
            </a:r>
            <a:r>
              <a:rPr lang="sr-Latn-CS" sz="2800">
                <a:latin typeface="Garamond" pitchFamily="18" charset="0"/>
              </a:rPr>
              <a:t>Paraphrenia phantastica)</a:t>
            </a:r>
            <a:endParaRPr lang="sr-Cyrl-CS" sz="2800">
              <a:latin typeface="Garamond" pitchFamily="18" charset="0"/>
            </a:endParaRPr>
          </a:p>
        </p:txBody>
      </p:sp>
    </p:spTree>
  </p:cSld>
  <p:clrMapOvr>
    <a:masterClrMapping/>
  </p:clrMapOvr>
  <p:transition advTm="34360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b="1" dirty="0">
                <a:latin typeface="Garamond" pitchFamily="18" charset="0"/>
              </a:rPr>
              <a:t>Диференцијално- дијагностичке недоумице</a:t>
            </a:r>
            <a:endParaRPr lang="en-US" b="1" dirty="0">
              <a:latin typeface="Garamond" pitchFamily="18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sr-Cyrl-CS" sz="2800">
                <a:latin typeface="Garamond" pitchFamily="18" charset="0"/>
              </a:rPr>
              <a:t>Поремећаји личности</a:t>
            </a:r>
          </a:p>
          <a:p>
            <a:pPr eaLnBrk="1" hangingPunct="1">
              <a:buFontTx/>
              <a:buNone/>
            </a:pPr>
            <a:endParaRPr lang="sr-Cyrl-CS" sz="2800">
              <a:latin typeface="Garamond" pitchFamily="18" charset="0"/>
            </a:endParaRPr>
          </a:p>
          <a:p>
            <a:pPr eaLnBrk="1" hangingPunct="1"/>
            <a:r>
              <a:rPr lang="sr-Cyrl-CS" sz="2800">
                <a:latin typeface="Garamond" pitchFamily="18" charset="0"/>
              </a:rPr>
              <a:t>Краткотрајно параноидно регаовање</a:t>
            </a:r>
          </a:p>
          <a:p>
            <a:pPr eaLnBrk="1" hangingPunct="1">
              <a:buFontTx/>
              <a:buNone/>
            </a:pPr>
            <a:endParaRPr lang="sr-Cyrl-CS" sz="2800">
              <a:latin typeface="Garamond" pitchFamily="18" charset="0"/>
            </a:endParaRPr>
          </a:p>
          <a:p>
            <a:pPr eaLnBrk="1" hangingPunct="1"/>
            <a:r>
              <a:rPr lang="sr-Cyrl-CS" sz="2800">
                <a:latin typeface="Garamond" pitchFamily="18" charset="0"/>
              </a:rPr>
              <a:t>Параноидна схизофренија</a:t>
            </a:r>
          </a:p>
          <a:p>
            <a:pPr eaLnBrk="1" hangingPunct="1">
              <a:buFontTx/>
              <a:buNone/>
            </a:pPr>
            <a:endParaRPr lang="sr-Cyrl-CS" sz="2800">
              <a:latin typeface="Garamond" pitchFamily="18" charset="0"/>
            </a:endParaRPr>
          </a:p>
          <a:p>
            <a:pPr eaLnBrk="1" hangingPunct="1"/>
            <a:r>
              <a:rPr lang="sr-Cyrl-CS" sz="2800">
                <a:latin typeface="Garamond" pitchFamily="18" charset="0"/>
              </a:rPr>
              <a:t>Психотична депресија</a:t>
            </a:r>
          </a:p>
          <a:p>
            <a:pPr eaLnBrk="1" hangingPunct="1"/>
            <a:endParaRPr lang="sr-Cyrl-CS" sz="2800">
              <a:latin typeface="Garamond" pitchFamily="18" charset="0"/>
            </a:endParaRPr>
          </a:p>
          <a:p>
            <a:pPr eaLnBrk="1" hangingPunct="1"/>
            <a:r>
              <a:rPr lang="sr-Cyrl-CS" sz="2800">
                <a:latin typeface="Garamond" pitchFamily="18" charset="0"/>
              </a:rPr>
              <a:t>Параноидна стања настала секундарно, услед соматских болести</a:t>
            </a:r>
            <a:endParaRPr lang="en-US" sz="2800">
              <a:latin typeface="Garamond" pitchFamily="18" charset="0"/>
            </a:endParaRPr>
          </a:p>
        </p:txBody>
      </p:sp>
    </p:spTree>
  </p:cSld>
  <p:clrMapOvr>
    <a:masterClrMapping/>
  </p:clrMapOvr>
  <p:transition advTm="29540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b="1">
                <a:latin typeface="Garamond" pitchFamily="18" charset="0"/>
              </a:rPr>
              <a:t>Ток и прогноза поремећаја</a:t>
            </a:r>
            <a:endParaRPr lang="en-US" b="1">
              <a:latin typeface="Garamond" pitchFamily="18" charset="0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sr-Cyrl-CS" sz="2800">
              <a:latin typeface="Garamond" pitchFamily="18" charset="0"/>
            </a:endParaRPr>
          </a:p>
          <a:p>
            <a:pPr eaLnBrk="1" hangingPunct="1"/>
            <a:endParaRPr lang="sr-Cyrl-CS" sz="2800">
              <a:latin typeface="Garamond" pitchFamily="18" charset="0"/>
            </a:endParaRPr>
          </a:p>
          <a:p>
            <a:pPr eaLnBrk="1" hangingPunct="1"/>
            <a:r>
              <a:rPr lang="sr-Cyrl-CS" sz="2800">
                <a:latin typeface="Garamond" pitchFamily="18" charset="0"/>
              </a:rPr>
              <a:t>Око 50% пацијената се опорави</a:t>
            </a:r>
          </a:p>
          <a:p>
            <a:pPr eaLnBrk="1" hangingPunct="1">
              <a:buFontTx/>
              <a:buNone/>
            </a:pPr>
            <a:endParaRPr lang="sr-Cyrl-CS" sz="2800">
              <a:latin typeface="Garamond" pitchFamily="18" charset="0"/>
            </a:endParaRPr>
          </a:p>
          <a:p>
            <a:pPr eaLnBrk="1" hangingPunct="1"/>
            <a:r>
              <a:rPr lang="sr-Cyrl-CS" sz="2800">
                <a:latin typeface="Garamond" pitchFamily="18" charset="0"/>
              </a:rPr>
              <a:t>У око 20% пацијената се запажа побољшање</a:t>
            </a:r>
          </a:p>
          <a:p>
            <a:pPr eaLnBrk="1" hangingPunct="1">
              <a:buFontTx/>
              <a:buNone/>
            </a:pPr>
            <a:endParaRPr lang="sr-Cyrl-CS" sz="2800">
              <a:latin typeface="Garamond" pitchFamily="18" charset="0"/>
            </a:endParaRPr>
          </a:p>
          <a:p>
            <a:pPr eaLnBrk="1" hangingPunct="1"/>
            <a:r>
              <a:rPr lang="sr-Cyrl-CS" sz="2800">
                <a:latin typeface="Garamond" pitchFamily="18" charset="0"/>
              </a:rPr>
              <a:t>Код 30% пацијената нема промена</a:t>
            </a:r>
            <a:endParaRPr lang="en-US" sz="2800">
              <a:latin typeface="Garamond" pitchFamily="18" charset="0"/>
            </a:endParaRPr>
          </a:p>
        </p:txBody>
      </p:sp>
    </p:spTree>
  </p:cSld>
  <p:clrMapOvr>
    <a:masterClrMapping/>
  </p:clrMapOvr>
  <p:transition advTm="11130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b="1" dirty="0">
                <a:latin typeface="Garamond" pitchFamily="18" charset="0"/>
              </a:rPr>
              <a:t>Задатак </a:t>
            </a:r>
            <a:r>
              <a:rPr lang="sr-Cyrl-RS" b="1" dirty="0">
                <a:latin typeface="Garamond" pitchFamily="18" charset="0"/>
              </a:rPr>
              <a:t>здравственог радника</a:t>
            </a:r>
            <a:r>
              <a:rPr lang="sr-Cyrl-CS" b="1" dirty="0">
                <a:latin typeface="Garamond" pitchFamily="18" charset="0"/>
              </a:rPr>
              <a:t> у лечењу суманутих психоза</a:t>
            </a:r>
            <a:endParaRPr lang="en-US" b="1" dirty="0">
              <a:latin typeface="Garamond" pitchFamily="18" charset="0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sr-Cyrl-CS" sz="2800">
              <a:latin typeface="Garamond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800">
                <a:latin typeface="Garamond" pitchFamily="18" charset="0"/>
              </a:rPr>
              <a:t>Значајан проблем за психијатријску службу, али и судске установе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Cyrl-CS" sz="2800">
              <a:latin typeface="Garamond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800">
                <a:latin typeface="Garamond" pitchFamily="18" charset="0"/>
              </a:rPr>
              <a:t>Стална претња напада болесника на “прогонитеља”</a:t>
            </a:r>
          </a:p>
          <a:p>
            <a:pPr eaLnBrk="1" hangingPunct="1">
              <a:lnSpc>
                <a:spcPct val="90000"/>
              </a:lnSpc>
            </a:pPr>
            <a:endParaRPr lang="sr-Cyrl-CS" sz="2800">
              <a:latin typeface="Garamond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800">
                <a:latin typeface="Garamond" pitchFamily="18" charset="0"/>
              </a:rPr>
              <a:t>Пацијенти се не жале на менталне проблеме (немају увида у сопствену болест) и обично се лече противно својој вољи, чак и психијатар може постати део суманутог “система”</a:t>
            </a:r>
            <a:endParaRPr lang="en-US" sz="2800">
              <a:latin typeface="Garamond" pitchFamily="18" charset="0"/>
            </a:endParaRPr>
          </a:p>
        </p:txBody>
      </p:sp>
    </p:spTree>
  </p:cSld>
  <p:clrMapOvr>
    <a:masterClrMapping/>
  </p:clrMapOvr>
  <p:transition advTm="23490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b="1">
                <a:latin typeface="Garamond" pitchFamily="18" charset="0"/>
              </a:rPr>
              <a:t>Лечење суманутих психоза</a:t>
            </a:r>
            <a:endParaRPr lang="en-US" b="1">
              <a:latin typeface="Garamond" pitchFamily="18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sr-Cyrl-CS" sz="2800">
              <a:latin typeface="Garamond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800">
                <a:latin typeface="Garamond" pitchFamily="18" charset="0"/>
              </a:rPr>
              <a:t>Посебну тешкоћу представља чињеница да болесник не “трпи” блискост и топлину, недостају му речи за осећања (алекситимија), он са лекаром не може успоставити однос поверења, неопходан у психотерапијском начину лечења и вођења пацијента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Cyrl-CS" sz="2800">
              <a:latin typeface="Garamond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800">
                <a:latin typeface="Garamond" pitchFamily="18" charset="0"/>
              </a:rPr>
              <a:t>Ако се код пацијента, који је на амбулантном третману, појача агресивност, а тиме и опасност од хетероагресије, обавезна је његова хоспитализација</a:t>
            </a:r>
            <a:endParaRPr lang="en-US" sz="2800">
              <a:latin typeface="Garamond" pitchFamily="18" charset="0"/>
            </a:endParaRPr>
          </a:p>
        </p:txBody>
      </p:sp>
    </p:spTree>
  </p:cSld>
  <p:clrMapOvr>
    <a:masterClrMapping/>
  </p:clrMapOvr>
  <p:transition advTm="23910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b="1" dirty="0">
                <a:latin typeface="Garamond" pitchFamily="18" charset="0"/>
              </a:rPr>
              <a:t>Интегративни терапијски третман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endParaRPr lang="sr-Cyrl-CS" sz="2800">
              <a:latin typeface="Garamond" pitchFamily="18" charset="0"/>
            </a:endParaRPr>
          </a:p>
          <a:p>
            <a:pPr eaLnBrk="1" hangingPunct="1"/>
            <a:r>
              <a:rPr lang="sr-Cyrl-CS" sz="2800" b="1">
                <a:solidFill>
                  <a:srgbClr val="CC3300"/>
                </a:solidFill>
                <a:latin typeface="Garamond" pitchFamily="18" charset="0"/>
              </a:rPr>
              <a:t>Психотерапија</a:t>
            </a:r>
            <a:r>
              <a:rPr lang="sr-Cyrl-CS" sz="2800">
                <a:latin typeface="Garamond" pitchFamily="18" charset="0"/>
              </a:rPr>
              <a:t> - различити циљ у различитим развојним фазама (површинске методе психотерапије, бихејвиоралне процедуре)</a:t>
            </a:r>
          </a:p>
          <a:p>
            <a:pPr eaLnBrk="1" hangingPunct="1"/>
            <a:endParaRPr lang="sr-Cyrl-CS" sz="2800">
              <a:latin typeface="Garamond" pitchFamily="18" charset="0"/>
            </a:endParaRPr>
          </a:p>
          <a:p>
            <a:pPr eaLnBrk="1" hangingPunct="1"/>
            <a:r>
              <a:rPr lang="sr-Cyrl-CS" sz="2800">
                <a:latin typeface="Garamond" pitchFamily="18" charset="0"/>
              </a:rPr>
              <a:t>Обавезна </a:t>
            </a:r>
            <a:r>
              <a:rPr lang="sr-Cyrl-CS" sz="2800" b="1">
                <a:solidFill>
                  <a:srgbClr val="CC3300"/>
                </a:solidFill>
                <a:latin typeface="Garamond" pitchFamily="18" charset="0"/>
              </a:rPr>
              <a:t>социотерапија</a:t>
            </a:r>
            <a:r>
              <a:rPr lang="sr-Cyrl-CS" sz="2800">
                <a:latin typeface="Garamond" pitchFamily="18" charset="0"/>
              </a:rPr>
              <a:t> у могућим доменима (едукација свих битних актера пацијентовог живота)</a:t>
            </a:r>
          </a:p>
          <a:p>
            <a:pPr eaLnBrk="1" hangingPunct="1"/>
            <a:endParaRPr lang="sr-Cyrl-CS" sz="2800">
              <a:latin typeface="Garamond" pitchFamily="18" charset="0"/>
            </a:endParaRPr>
          </a:p>
          <a:p>
            <a:pPr eaLnBrk="1" hangingPunct="1"/>
            <a:r>
              <a:rPr lang="sr-Cyrl-CS" sz="2800" b="1">
                <a:solidFill>
                  <a:srgbClr val="CC3300"/>
                </a:solidFill>
                <a:latin typeface="Garamond" pitchFamily="18" charset="0"/>
              </a:rPr>
              <a:t>Психофармакотерапија</a:t>
            </a:r>
          </a:p>
          <a:p>
            <a:pPr eaLnBrk="1" hangingPunct="1">
              <a:buFontTx/>
              <a:buNone/>
            </a:pPr>
            <a:endParaRPr lang="sr-Cyrl-CS" sz="2800">
              <a:latin typeface="Garamond" pitchFamily="18" charset="0"/>
            </a:endParaRPr>
          </a:p>
        </p:txBody>
      </p:sp>
    </p:spTree>
  </p:cSld>
  <p:clrMapOvr>
    <a:masterClrMapping/>
  </p:clrMapOvr>
  <p:transition advTm="15700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2743200" y="274638"/>
            <a:ext cx="5943600" cy="124936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Cyrl-CS" b="1" dirty="0">
                <a:latin typeface="Garamond" pitchFamily="18" charset="0"/>
              </a:rPr>
              <a:t>Психофармаколошки третман</a:t>
            </a:r>
            <a:endParaRPr lang="en-US" b="1" dirty="0">
              <a:latin typeface="Garamond" pitchFamily="18" charset="0"/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667000" y="1752600"/>
            <a:ext cx="6324600" cy="4267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>
                <a:latin typeface="Garamond" pitchFamily="18" charset="0"/>
              </a:rPr>
              <a:t>Након примене антипсихотика долази до купирања агресивности, афекта беса, мржње и непријатељства</a:t>
            </a:r>
          </a:p>
          <a:p>
            <a:pPr eaLnBrk="1" hangingPunct="1">
              <a:lnSpc>
                <a:spcPct val="90000"/>
              </a:lnSpc>
            </a:pPr>
            <a:r>
              <a:rPr lang="sr-Cyrl-CS">
                <a:latin typeface="Garamond" pitchFamily="18" charset="0"/>
              </a:rPr>
              <a:t>Основни поремећај остаје суштински тешко приступачан утицају медикамената, афективних и психомоторних еквиваленти се успешно купирају</a:t>
            </a:r>
          </a:p>
          <a:p>
            <a:pPr eaLnBrk="1" hangingPunct="1">
              <a:lnSpc>
                <a:spcPct val="90000"/>
              </a:lnSpc>
            </a:pPr>
            <a:r>
              <a:rPr lang="sr-Cyrl-CS">
                <a:latin typeface="Garamond" pitchFamily="18" charset="0"/>
              </a:rPr>
              <a:t>Циљ је да се ослаби утицај суманутости на живот пацијента и његовог окружења</a:t>
            </a:r>
          </a:p>
          <a:p>
            <a:pPr eaLnBrk="1" hangingPunct="1">
              <a:lnSpc>
                <a:spcPct val="90000"/>
              </a:lnSpc>
            </a:pPr>
            <a:r>
              <a:rPr lang="sr-Cyrl-CS">
                <a:latin typeface="Garamond" pitchFamily="18" charset="0"/>
              </a:rPr>
              <a:t>Могућа примена анксиолитика, стабилизатора расположења, антидепресива и хипнотика</a:t>
            </a:r>
            <a:endParaRPr lang="en-US">
              <a:latin typeface="Garamond" pitchFamily="18" charset="0"/>
            </a:endParaRPr>
          </a:p>
        </p:txBody>
      </p:sp>
      <p:pic>
        <p:nvPicPr>
          <p:cNvPr id="41988" name="Picture 4" descr="A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590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289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52400"/>
            <a:ext cx="7772400" cy="838200"/>
          </a:xfrm>
        </p:spPr>
        <p:txBody>
          <a:bodyPr/>
          <a:lstStyle/>
          <a:p>
            <a:pPr algn="ctr" eaLnBrk="1" hangingPunct="1"/>
            <a:r>
              <a:rPr lang="sr-Cyrl-CS" b="1">
                <a:latin typeface="Garamond" pitchFamily="18" charset="0"/>
              </a:rPr>
              <a:t>Параноја - </a:t>
            </a:r>
            <a:r>
              <a:rPr lang="sr-Latn-CS" b="1">
                <a:latin typeface="Garamond" pitchFamily="18" charset="0"/>
              </a:rPr>
              <a:t>XIX </a:t>
            </a:r>
            <a:r>
              <a:rPr lang="sr-Cyrl-CS" b="1">
                <a:latin typeface="Garamond" pitchFamily="18" charset="0"/>
              </a:rPr>
              <a:t>век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4800" y="1066800"/>
            <a:ext cx="8715375" cy="50593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Latn-CS" sz="2800" b="1">
                <a:solidFill>
                  <a:srgbClr val="CC3300"/>
                </a:solidFill>
                <a:latin typeface="Garamond" pitchFamily="18" charset="0"/>
              </a:rPr>
              <a:t>Heinroth</a:t>
            </a:r>
            <a:r>
              <a:rPr lang="sr-Latn-CS" sz="2800" b="1">
                <a:latin typeface="Garamond" pitchFamily="18" charset="0"/>
              </a:rPr>
              <a:t> </a:t>
            </a:r>
            <a:r>
              <a:rPr lang="sr-Latn-CS" sz="2800">
                <a:latin typeface="Garamond" pitchFamily="18" charset="0"/>
              </a:rPr>
              <a:t>1818.</a:t>
            </a:r>
            <a:r>
              <a:rPr lang="sr-Cyrl-CS" sz="2800">
                <a:latin typeface="Garamond" pitchFamily="18" charset="0"/>
              </a:rPr>
              <a:t> године: “</a:t>
            </a:r>
            <a:r>
              <a:rPr lang="sr-Latn-CS" sz="2800">
                <a:latin typeface="Garamond" pitchFamily="18" charset="0"/>
              </a:rPr>
              <a:t>Verr</a:t>
            </a:r>
            <a:r>
              <a:rPr lang="en-US" sz="2800">
                <a:latin typeface="Garamond" pitchFamily="18" charset="0"/>
              </a:rPr>
              <a:t>ü</a:t>
            </a:r>
            <a:r>
              <a:rPr lang="sr-Latn-CS" sz="2800">
                <a:latin typeface="Garamond" pitchFamily="18" charset="0"/>
              </a:rPr>
              <a:t>cktheit” (</a:t>
            </a:r>
            <a:r>
              <a:rPr lang="sr-Cyrl-CS" sz="2800">
                <a:latin typeface="Garamond" pitchFamily="18" charset="0"/>
              </a:rPr>
              <a:t>шашавост, лудост)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800">
                <a:latin typeface="Garamond" pitchFamily="18" charset="0"/>
              </a:rPr>
              <a:t>1852. године, </a:t>
            </a:r>
            <a:r>
              <a:rPr lang="sr-Latn-CS" sz="2800" b="1">
                <a:solidFill>
                  <a:srgbClr val="CC3300"/>
                </a:solidFill>
                <a:latin typeface="Garamond" pitchFamily="18" charset="0"/>
              </a:rPr>
              <a:t>Las</a:t>
            </a:r>
            <a:r>
              <a:rPr lang="en-US" sz="2800" b="1">
                <a:solidFill>
                  <a:srgbClr val="CC3300"/>
                </a:solidFill>
                <a:latin typeface="Garamond" pitchFamily="18" charset="0"/>
              </a:rPr>
              <a:t>è</a:t>
            </a:r>
            <a:r>
              <a:rPr lang="sr-Latn-CS" sz="2800" b="1">
                <a:solidFill>
                  <a:srgbClr val="CC3300"/>
                </a:solidFill>
                <a:latin typeface="Garamond" pitchFamily="18" charset="0"/>
              </a:rPr>
              <a:t>gue</a:t>
            </a:r>
            <a:r>
              <a:rPr lang="sr-Latn-CS" sz="2800" b="1">
                <a:latin typeface="Garamond" pitchFamily="18" charset="0"/>
              </a:rPr>
              <a:t> </a:t>
            </a:r>
            <a:r>
              <a:rPr lang="sr-Cyrl-CS" sz="2800">
                <a:latin typeface="Garamond" pitchFamily="18" charset="0"/>
              </a:rPr>
              <a:t>описује </a:t>
            </a:r>
            <a:r>
              <a:rPr lang="sr-Latn-CS" sz="2800" i="1">
                <a:latin typeface="Garamond" pitchFamily="18" charset="0"/>
              </a:rPr>
              <a:t>d</a:t>
            </a:r>
            <a:r>
              <a:rPr lang="en-US" sz="2800" i="1">
                <a:latin typeface="Garamond" pitchFamily="18" charset="0"/>
              </a:rPr>
              <a:t>è</a:t>
            </a:r>
            <a:r>
              <a:rPr lang="sr-Latn-CS" sz="2800" i="1">
                <a:latin typeface="Garamond" pitchFamily="18" charset="0"/>
              </a:rPr>
              <a:t>lire de pers</a:t>
            </a:r>
            <a:r>
              <a:rPr lang="en-US" sz="2800" i="1">
                <a:latin typeface="Garamond" pitchFamily="18" charset="0"/>
              </a:rPr>
              <a:t>è</a:t>
            </a:r>
            <a:r>
              <a:rPr lang="sr-Latn-CS" sz="2800" i="1">
                <a:latin typeface="Garamond" pitchFamily="18" charset="0"/>
              </a:rPr>
              <a:t>cution</a:t>
            </a:r>
            <a:r>
              <a:rPr lang="sr-Latn-CS" sz="2800">
                <a:latin typeface="Garamond" pitchFamily="18" charset="0"/>
              </a:rPr>
              <a:t> (</a:t>
            </a:r>
            <a:r>
              <a:rPr lang="sr-Cyrl-CS" sz="2800">
                <a:latin typeface="Garamond" pitchFamily="18" charset="0"/>
              </a:rPr>
              <a:t>лудило прогањања)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800">
                <a:latin typeface="Garamond" pitchFamily="18" charset="0"/>
              </a:rPr>
              <a:t>Десет година касније </a:t>
            </a:r>
            <a:r>
              <a:rPr lang="sr-Latn-CS" sz="2800" b="1">
                <a:solidFill>
                  <a:srgbClr val="CC3300"/>
                </a:solidFill>
                <a:latin typeface="Garamond" pitchFamily="18" charset="0"/>
              </a:rPr>
              <a:t>Hoffman</a:t>
            </a:r>
            <a:r>
              <a:rPr lang="sr-Latn-CS" sz="2800">
                <a:latin typeface="Garamond" pitchFamily="18" charset="0"/>
              </a:rPr>
              <a:t> </a:t>
            </a:r>
            <a:r>
              <a:rPr lang="sr-Cyrl-CS" sz="2800">
                <a:latin typeface="Garamond" pitchFamily="18" charset="0"/>
              </a:rPr>
              <a:t>заговара постојање </a:t>
            </a:r>
            <a:r>
              <a:rPr lang="sr-Cyrl-CS" sz="2800" i="1">
                <a:latin typeface="Garamond" pitchFamily="18" charset="0"/>
              </a:rPr>
              <a:t>лудила</a:t>
            </a:r>
            <a:r>
              <a:rPr lang="sr-Cyrl-CS" sz="2800">
                <a:latin typeface="Garamond" pitchFamily="18" charset="0"/>
              </a:rPr>
              <a:t>, као примарног психичког обољења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800">
                <a:latin typeface="Garamond" pitchFamily="18" charset="0"/>
              </a:rPr>
              <a:t>Шездесетих година </a:t>
            </a:r>
            <a:r>
              <a:rPr lang="sr-Latn-CS" sz="2800">
                <a:latin typeface="Garamond" pitchFamily="18" charset="0"/>
              </a:rPr>
              <a:t>XIX </a:t>
            </a:r>
            <a:r>
              <a:rPr lang="sr-Cyrl-CS" sz="2800">
                <a:latin typeface="Garamond" pitchFamily="18" charset="0"/>
              </a:rPr>
              <a:t>века је одбачено раније мишљење по коме је </a:t>
            </a:r>
            <a:r>
              <a:rPr lang="sr-Cyrl-CS" sz="2800" i="1">
                <a:latin typeface="Garamond" pitchFamily="18" charset="0"/>
              </a:rPr>
              <a:t>лудило </a:t>
            </a:r>
            <a:r>
              <a:rPr lang="sr-Cyrl-CS" sz="2800">
                <a:latin typeface="Garamond" pitchFamily="18" charset="0"/>
              </a:rPr>
              <a:t>увек секундарно, резултат примарних поремећаја у афективној сфери - </a:t>
            </a:r>
            <a:r>
              <a:rPr lang="sr-Latn-CS" sz="2800" b="1">
                <a:solidFill>
                  <a:srgbClr val="CC3300"/>
                </a:solidFill>
                <a:latin typeface="Garamond" pitchFamily="18" charset="0"/>
              </a:rPr>
              <a:t>Snell, Westphal, Sander</a:t>
            </a:r>
          </a:p>
          <a:p>
            <a:pPr eaLnBrk="1" hangingPunct="1">
              <a:lnSpc>
                <a:spcPct val="80000"/>
              </a:lnSpc>
            </a:pPr>
            <a:r>
              <a:rPr lang="sr-Latn-CS" sz="2800">
                <a:latin typeface="Garamond" pitchFamily="18" charset="0"/>
              </a:rPr>
              <a:t>1868. </a:t>
            </a:r>
            <a:r>
              <a:rPr lang="sr-Cyrl-CS" sz="2800">
                <a:latin typeface="Garamond" pitchFamily="18" charset="0"/>
              </a:rPr>
              <a:t>године </a:t>
            </a:r>
            <a:r>
              <a:rPr lang="sr-Latn-CS" sz="2800" b="1">
                <a:solidFill>
                  <a:srgbClr val="CC3300"/>
                </a:solidFill>
                <a:latin typeface="Garamond" pitchFamily="18" charset="0"/>
              </a:rPr>
              <a:t>Mendel</a:t>
            </a:r>
            <a:r>
              <a:rPr lang="sr-Latn-CS" sz="2800" b="1">
                <a:latin typeface="Garamond" pitchFamily="18" charset="0"/>
              </a:rPr>
              <a:t> </a:t>
            </a:r>
            <a:r>
              <a:rPr lang="sr-Cyrl-CS" sz="2800" i="1">
                <a:latin typeface="Garamond" pitchFamily="18" charset="0"/>
              </a:rPr>
              <a:t>лудило</a:t>
            </a:r>
            <a:r>
              <a:rPr lang="sr-Cyrl-CS" sz="2800">
                <a:latin typeface="Garamond" pitchFamily="18" charset="0"/>
              </a:rPr>
              <a:t> замењује појом </a:t>
            </a:r>
            <a:r>
              <a:rPr lang="sr-Latn-CS" sz="2800" i="1">
                <a:latin typeface="Garamond" pitchFamily="18" charset="0"/>
              </a:rPr>
              <a:t>Paranoia</a:t>
            </a:r>
            <a:endParaRPr lang="sr-Cyrl-CS" sz="280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800">
                <a:latin typeface="Garamond" pitchFamily="18" charset="0"/>
              </a:rPr>
              <a:t>1896. године </a:t>
            </a:r>
            <a:r>
              <a:rPr lang="sr-Cyrl-CS" sz="2800" b="1">
                <a:solidFill>
                  <a:srgbClr val="CC3300"/>
                </a:solidFill>
                <a:latin typeface="Garamond" pitchFamily="18" charset="0"/>
              </a:rPr>
              <a:t>Фројд</a:t>
            </a:r>
            <a:r>
              <a:rPr lang="sr-Cyrl-CS" sz="2800">
                <a:latin typeface="Garamond" pitchFamily="18" charset="0"/>
              </a:rPr>
              <a:t> описује хроничну параноју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sz="2800">
                <a:latin typeface="Garamond" pitchFamily="18" charset="0"/>
              </a:rPr>
              <a:t>	(поређење са хистеријом и присилним неурозама)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800" b="1">
                <a:solidFill>
                  <a:srgbClr val="CC3300"/>
                </a:solidFill>
                <a:latin typeface="Garamond" pitchFamily="18" charset="0"/>
              </a:rPr>
              <a:t>Крепелин</a:t>
            </a:r>
            <a:r>
              <a:rPr lang="sr-Cyrl-CS" sz="2800" b="1">
                <a:latin typeface="Garamond" pitchFamily="18" charset="0"/>
              </a:rPr>
              <a:t> </a:t>
            </a:r>
            <a:r>
              <a:rPr lang="sr-Cyrl-CS" sz="2800">
                <a:latin typeface="Garamond" pitchFamily="18" charset="0"/>
              </a:rPr>
              <a:t>раздваја параноидне и параноичне психозе</a:t>
            </a:r>
            <a:endParaRPr lang="en-US" sz="280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sr-Cyrl-CS" sz="2800">
              <a:latin typeface="Garamond" pitchFamily="18" charset="0"/>
            </a:endParaRPr>
          </a:p>
        </p:txBody>
      </p:sp>
    </p:spTree>
  </p:cSld>
  <p:clrMapOvr>
    <a:masterClrMapping/>
  </p:clrMapOvr>
  <p:transition advTm="3875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693988" y="0"/>
            <a:ext cx="6326187" cy="6126163"/>
          </a:xfrm>
        </p:spPr>
        <p:txBody>
          <a:bodyPr/>
          <a:lstStyle/>
          <a:p>
            <a:pPr algn="r" eaLnBrk="1" hangingPunct="1">
              <a:buFontTx/>
              <a:buNone/>
            </a:pPr>
            <a:endParaRPr lang="sr-Cyrl-CS" sz="2800" b="1">
              <a:latin typeface="Garamond" pitchFamily="18" charset="0"/>
            </a:endParaRPr>
          </a:p>
          <a:p>
            <a:pPr algn="r" eaLnBrk="1" hangingPunct="1">
              <a:buFontTx/>
              <a:buNone/>
            </a:pPr>
            <a:r>
              <a:rPr lang="sr-Cyrl-CS" sz="2800" b="1">
                <a:solidFill>
                  <a:srgbClr val="CC3300"/>
                </a:solidFill>
                <a:latin typeface="Garamond" pitchFamily="18" charset="0"/>
              </a:rPr>
              <a:t>Крепелин</a:t>
            </a:r>
          </a:p>
          <a:p>
            <a:pPr algn="r" eaLnBrk="1" hangingPunct="1">
              <a:buFontTx/>
              <a:buNone/>
            </a:pPr>
            <a:endParaRPr lang="sr-Cyrl-CS" sz="2800" b="1">
              <a:latin typeface="Garamond" pitchFamily="18" charset="0"/>
            </a:endParaRPr>
          </a:p>
          <a:p>
            <a:pPr algn="r" eaLnBrk="1" hangingPunct="1"/>
            <a:r>
              <a:rPr lang="sr-Cyrl-CS" sz="2800">
                <a:latin typeface="Garamond" pitchFamily="18" charset="0"/>
              </a:rPr>
              <a:t>код параноје у ужем смислу реч је о:</a:t>
            </a:r>
          </a:p>
          <a:p>
            <a:pPr algn="r" eaLnBrk="1" hangingPunct="1"/>
            <a:endParaRPr lang="sr-Cyrl-CS" sz="2800">
              <a:latin typeface="Garamond" pitchFamily="18" charset="0"/>
            </a:endParaRPr>
          </a:p>
          <a:p>
            <a:pPr algn="r" eaLnBrk="1" hangingPunct="1">
              <a:buFontTx/>
              <a:buNone/>
            </a:pPr>
            <a:r>
              <a:rPr lang="sr-Cyrl-CS" sz="2800">
                <a:latin typeface="Garamond" pitchFamily="18" charset="0"/>
              </a:rPr>
              <a:t>	“унутрашњим факторима изазваном, постепеном развоју трајног, </a:t>
            </a:r>
          </a:p>
          <a:p>
            <a:pPr algn="r" eaLnBrk="1" hangingPunct="1">
              <a:buFontTx/>
              <a:buNone/>
            </a:pPr>
            <a:r>
              <a:rPr lang="sr-Cyrl-CS" sz="2800">
                <a:latin typeface="Garamond" pitchFamily="18" charset="0"/>
              </a:rPr>
              <a:t>необоривог, суманутог система,</a:t>
            </a:r>
          </a:p>
          <a:p>
            <a:pPr algn="r" eaLnBrk="1" hangingPunct="1">
              <a:buFontTx/>
              <a:buNone/>
            </a:pPr>
            <a:r>
              <a:rPr lang="sr-Cyrl-CS" sz="2800">
                <a:latin typeface="Garamond" pitchFamily="18" charset="0"/>
              </a:rPr>
              <a:t> који постоји упоредо с потпуном очуваношћу јасноће </a:t>
            </a:r>
          </a:p>
          <a:p>
            <a:pPr algn="r" eaLnBrk="1" hangingPunct="1">
              <a:buFontTx/>
              <a:buNone/>
            </a:pPr>
            <a:r>
              <a:rPr lang="sr-Cyrl-CS" sz="2800">
                <a:latin typeface="Garamond" pitchFamily="18" charset="0"/>
              </a:rPr>
              <a:t>и реда у мишљењу, </a:t>
            </a:r>
          </a:p>
          <a:p>
            <a:pPr algn="r" eaLnBrk="1" hangingPunct="1">
              <a:buFontTx/>
              <a:buNone/>
            </a:pPr>
            <a:r>
              <a:rPr lang="sr-Cyrl-CS" sz="2800">
                <a:latin typeface="Garamond" pitchFamily="18" charset="0"/>
              </a:rPr>
              <a:t>вољи и делатности” </a:t>
            </a:r>
          </a:p>
          <a:p>
            <a:pPr algn="r" eaLnBrk="1" hangingPunct="1"/>
            <a:endParaRPr lang="en-US" sz="2800">
              <a:latin typeface="Garamond" pitchFamily="18" charset="0"/>
            </a:endParaRPr>
          </a:p>
          <a:p>
            <a:pPr algn="r" eaLnBrk="1" hangingPunct="1"/>
            <a:endParaRPr lang="en-US" sz="2800">
              <a:latin typeface="Garamond" pitchFamily="18" charset="0"/>
            </a:endParaRPr>
          </a:p>
        </p:txBody>
      </p:sp>
      <p:pic>
        <p:nvPicPr>
          <p:cNvPr id="10243" name="Picture 4" descr="0000Paranoia01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19425"/>
            <a:ext cx="3810000" cy="383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328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sr-Cyrl-CS" b="1">
                <a:latin typeface="Garamond" pitchFamily="18" charset="0"/>
              </a:rPr>
              <a:t>Епидемиологија</a:t>
            </a:r>
            <a:endParaRPr lang="en-US" b="1">
              <a:latin typeface="Garamond" pitchFamily="18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447800"/>
            <a:ext cx="5475288" cy="46783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CS" sz="2800">
                <a:latin typeface="Garamond" pitchFamily="18" charset="0"/>
              </a:rPr>
              <a:t>Налази у нашој литератури: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400">
                <a:latin typeface="Garamond" pitchFamily="18" charset="0"/>
              </a:rPr>
              <a:t>Чешће обољевају мушкарци, готово два пута 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400">
                <a:latin typeface="Garamond" pitchFamily="18" charset="0"/>
              </a:rPr>
              <a:t>Клиничка слика се испољава између 30. и 40. године живота</a:t>
            </a:r>
            <a:endParaRPr lang="en-US" sz="2400">
              <a:latin typeface="Garamond" pitchFamily="18" charset="0"/>
            </a:endParaRP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en-US" sz="2400">
              <a:latin typeface="Garamond" pitchFamily="18" charset="0"/>
            </a:endParaRP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sr-Cyrl-CS" sz="2800">
                <a:latin typeface="Garamond" pitchFamily="18" charset="0"/>
              </a:rPr>
              <a:t>Подаци у САД: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400">
                <a:latin typeface="Garamond" pitchFamily="18" charset="0"/>
              </a:rPr>
              <a:t>Преваленца: 0.025 до 0.03%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400">
                <a:latin typeface="Garamond" pitchFamily="18" charset="0"/>
              </a:rPr>
              <a:t>Годишња инциденца је</a:t>
            </a:r>
            <a:r>
              <a:rPr lang="en-US" sz="2400">
                <a:latin typeface="Garamond" pitchFamily="18" charset="0"/>
              </a:rPr>
              <a:t> </a:t>
            </a:r>
            <a:r>
              <a:rPr lang="sr-Cyrl-CS" sz="2400">
                <a:latin typeface="Garamond" pitchFamily="18" charset="0"/>
              </a:rPr>
              <a:t>1 - 3 нова случаја на 100 000 становника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400">
                <a:latin typeface="Garamond" pitchFamily="18" charset="0"/>
              </a:rPr>
              <a:t>Обично се јавља око 40. године, мада може настати од 18 - 90. године</a:t>
            </a:r>
            <a:r>
              <a:rPr lang="en-US" sz="2400">
                <a:latin typeface="Garamond" pitchFamily="18" charset="0"/>
              </a:rPr>
              <a:t> </a:t>
            </a:r>
            <a:r>
              <a:rPr lang="sr-Cyrl-CS" sz="2400">
                <a:latin typeface="Garamond" pitchFamily="18" charset="0"/>
              </a:rPr>
              <a:t>старости</a:t>
            </a:r>
            <a:endParaRPr lang="en-US" sz="2400">
              <a:latin typeface="Garamond" pitchFamily="18" charset="0"/>
            </a:endParaRPr>
          </a:p>
        </p:txBody>
      </p:sp>
      <p:pic>
        <p:nvPicPr>
          <p:cNvPr id="11268" name="Picture 4" descr="paranoia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91200" y="1447800"/>
            <a:ext cx="3208338" cy="4800600"/>
          </a:xfrm>
          <a:noFill/>
        </p:spPr>
      </p:pic>
    </p:spTree>
  </p:cSld>
  <p:clrMapOvr>
    <a:masterClrMapping/>
  </p:clrMapOvr>
  <p:transition advTm="3146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b="1">
                <a:latin typeface="Garamond" pitchFamily="18" charset="0"/>
              </a:rPr>
              <a:t>Етипатогенеза 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sr-Cyrl-CS" sz="2800">
              <a:latin typeface="Garamond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800">
                <a:latin typeface="Garamond" pitchFamily="18" charset="0"/>
              </a:rPr>
              <a:t>Динамски фактори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Cyrl-CS" sz="2800">
              <a:latin typeface="Garamond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800">
                <a:latin typeface="Garamond" pitchFamily="18" charset="0"/>
              </a:rPr>
              <a:t>Биолошки фактори</a:t>
            </a:r>
          </a:p>
          <a:p>
            <a:pPr eaLnBrk="1" hangingPunct="1">
              <a:lnSpc>
                <a:spcPct val="90000"/>
              </a:lnSpc>
            </a:pPr>
            <a:endParaRPr lang="sr-Cyrl-CS" sz="2800">
              <a:latin typeface="Garamond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800">
                <a:latin typeface="Garamond" pitchFamily="18" charset="0"/>
              </a:rPr>
              <a:t>Културолошко - социјални фактори</a:t>
            </a:r>
          </a:p>
          <a:p>
            <a:pPr eaLnBrk="1" hangingPunct="1">
              <a:lnSpc>
                <a:spcPct val="90000"/>
              </a:lnSpc>
            </a:pPr>
            <a:endParaRPr lang="sr-Cyrl-CS" sz="2800">
              <a:latin typeface="Garamond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sr-Cyrl-CS" sz="2800">
              <a:latin typeface="Garamond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CS" b="1">
                <a:solidFill>
                  <a:srgbClr val="CC3300"/>
                </a:solidFill>
                <a:latin typeface="Garamond" pitchFamily="18" charset="0"/>
              </a:rPr>
              <a:t>К О М П Л Е М Е Н Т А Р Н О С Т </a:t>
            </a:r>
          </a:p>
          <a:p>
            <a:pPr eaLnBrk="1" hangingPunct="1">
              <a:lnSpc>
                <a:spcPct val="90000"/>
              </a:lnSpc>
            </a:pPr>
            <a:endParaRPr lang="sr-Cyrl-CS" b="1">
              <a:solidFill>
                <a:srgbClr val="CC3300"/>
              </a:solidFill>
              <a:latin typeface="Garamond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advTm="1517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41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743200" y="274638"/>
            <a:ext cx="5943600" cy="1554162"/>
          </a:xfrm>
        </p:spPr>
        <p:txBody>
          <a:bodyPr/>
          <a:lstStyle/>
          <a:p>
            <a:pPr eaLnBrk="1" hangingPunct="1"/>
            <a:r>
              <a:rPr lang="sr-Cyrl-CS" sz="2800" b="1">
                <a:latin typeface="Garamond" pitchFamily="18" charset="0"/>
              </a:rPr>
              <a:t>Које су најчешће карактеристике преморбидне личности која оболи од овог поремећаја?</a:t>
            </a:r>
            <a:endParaRPr lang="en-US" sz="2800" b="1">
              <a:latin typeface="Garamond" pitchFamily="18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590800" y="1447800"/>
            <a:ext cx="6096000" cy="4572000"/>
          </a:xfrm>
        </p:spPr>
        <p:txBody>
          <a:bodyPr/>
          <a:lstStyle/>
          <a:p>
            <a:pPr eaLnBrk="1" hangingPunct="1"/>
            <a:endParaRPr lang="sr-Cyrl-CS">
              <a:latin typeface="Garamond" pitchFamily="18" charset="0"/>
            </a:endParaRPr>
          </a:p>
          <a:p>
            <a:pPr eaLnBrk="1" hangingPunct="1"/>
            <a:endParaRPr lang="sr-Cyrl-CS">
              <a:latin typeface="Garamond" pitchFamily="18" charset="0"/>
            </a:endParaRPr>
          </a:p>
          <a:p>
            <a:pPr eaLnBrk="1" hangingPunct="1"/>
            <a:endParaRPr lang="sr-Cyrl-CS">
              <a:latin typeface="Garamond" pitchFamily="18" charset="0"/>
            </a:endParaRPr>
          </a:p>
          <a:p>
            <a:pPr eaLnBrk="1" hangingPunct="1"/>
            <a:r>
              <a:rPr lang="sr-Cyrl-CS">
                <a:latin typeface="Garamond" pitchFamily="18" charset="0"/>
              </a:rPr>
              <a:t>Свима је заједничко неповерење, повезано са осећањем несигурности и изразито повишена самосвест</a:t>
            </a:r>
          </a:p>
          <a:p>
            <a:pPr eaLnBrk="1" hangingPunct="1">
              <a:buFontTx/>
              <a:buNone/>
            </a:pPr>
            <a:endParaRPr lang="sr-Cyrl-CS">
              <a:latin typeface="Garamond" pitchFamily="18" charset="0"/>
            </a:endParaRPr>
          </a:p>
          <a:p>
            <a:pPr eaLnBrk="1" hangingPunct="1"/>
            <a:r>
              <a:rPr lang="sr-Cyrl-CS">
                <a:latin typeface="Garamond" pitchFamily="18" charset="0"/>
              </a:rPr>
              <a:t>Дубок и трајан неспоразум између жеље и стварности</a:t>
            </a:r>
            <a:endParaRPr lang="en-US">
              <a:latin typeface="Garamond" pitchFamily="18" charset="0"/>
            </a:endParaRPr>
          </a:p>
          <a:p>
            <a:pPr eaLnBrk="1" hangingPunct="1"/>
            <a:endParaRPr lang="en-US">
              <a:latin typeface="Garamond" pitchFamily="18" charset="0"/>
            </a:endParaRPr>
          </a:p>
        </p:txBody>
      </p:sp>
      <p:pic>
        <p:nvPicPr>
          <p:cNvPr id="13316" name="Picture 4" descr="paranoia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667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888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b="1" dirty="0">
                <a:latin typeface="Garamond" pitchFamily="18" charset="0"/>
              </a:rPr>
              <a:t>Ризокофактори повезани са поремећајим</a:t>
            </a:r>
            <a:r>
              <a:rPr lang="en-US" b="1" dirty="0">
                <a:latin typeface="Garamond" pitchFamily="18" charset="0"/>
              </a:rPr>
              <a:t>a</a:t>
            </a:r>
            <a:r>
              <a:rPr lang="sr-Cyrl-CS" b="1" dirty="0">
                <a:latin typeface="Garamond" pitchFamily="18" charset="0"/>
              </a:rPr>
              <a:t> суманутости</a:t>
            </a:r>
            <a:endParaRPr lang="en-US" b="1" dirty="0">
              <a:latin typeface="Garamond" pitchFamily="18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sr-Cyrl-CS" sz="2800">
                <a:latin typeface="Garamond" pitchFamily="18" charset="0"/>
              </a:rPr>
              <a:t>Поодмакле године</a:t>
            </a:r>
          </a:p>
          <a:p>
            <a:pPr eaLnBrk="1" hangingPunct="1">
              <a:buFontTx/>
              <a:buNone/>
            </a:pPr>
            <a:endParaRPr lang="sr-Cyrl-CS" sz="2800">
              <a:latin typeface="Garamond" pitchFamily="18" charset="0"/>
            </a:endParaRPr>
          </a:p>
          <a:p>
            <a:pPr eaLnBrk="1" hangingPunct="1"/>
            <a:r>
              <a:rPr lang="sr-Cyrl-CS" sz="2800">
                <a:latin typeface="Garamond" pitchFamily="18" charset="0"/>
              </a:rPr>
              <a:t>Сензорно оштећење или изолација</a:t>
            </a:r>
          </a:p>
          <a:p>
            <a:pPr eaLnBrk="1" hangingPunct="1">
              <a:buFontTx/>
              <a:buNone/>
            </a:pPr>
            <a:endParaRPr lang="sr-Cyrl-CS" sz="2800">
              <a:latin typeface="Garamond" pitchFamily="18" charset="0"/>
            </a:endParaRPr>
          </a:p>
          <a:p>
            <a:pPr eaLnBrk="1" hangingPunct="1"/>
            <a:r>
              <a:rPr lang="sr-Cyrl-CS" sz="2800">
                <a:latin typeface="Garamond" pitchFamily="18" charset="0"/>
              </a:rPr>
              <a:t>Породична историја</a:t>
            </a:r>
          </a:p>
          <a:p>
            <a:pPr eaLnBrk="1" hangingPunct="1">
              <a:buFontTx/>
              <a:buNone/>
            </a:pPr>
            <a:endParaRPr lang="sr-Cyrl-CS" sz="2800">
              <a:latin typeface="Garamond" pitchFamily="18" charset="0"/>
            </a:endParaRPr>
          </a:p>
          <a:p>
            <a:pPr eaLnBrk="1" hangingPunct="1"/>
            <a:r>
              <a:rPr lang="sr-Cyrl-CS" sz="2800">
                <a:latin typeface="Garamond" pitchFamily="18" charset="0"/>
              </a:rPr>
              <a:t>Социјална изолација</a:t>
            </a:r>
          </a:p>
          <a:p>
            <a:pPr eaLnBrk="1" hangingPunct="1">
              <a:buFontTx/>
              <a:buNone/>
            </a:pPr>
            <a:endParaRPr lang="sr-Cyrl-CS" sz="2800">
              <a:latin typeface="Garamond" pitchFamily="18" charset="0"/>
            </a:endParaRPr>
          </a:p>
          <a:p>
            <a:pPr eaLnBrk="1" hangingPunct="1"/>
            <a:r>
              <a:rPr lang="sr-Cyrl-CS" sz="2800">
                <a:latin typeface="Garamond" pitchFamily="18" charset="0"/>
              </a:rPr>
              <a:t>Црте личности </a:t>
            </a:r>
          </a:p>
          <a:p>
            <a:pPr eaLnBrk="1" hangingPunct="1">
              <a:buFontTx/>
              <a:buNone/>
            </a:pPr>
            <a:r>
              <a:rPr lang="sr-Cyrl-CS" sz="2800">
                <a:latin typeface="Garamond" pitchFamily="18" charset="0"/>
              </a:rPr>
              <a:t>	(посебно интерперсонална осетљивост)</a:t>
            </a:r>
          </a:p>
          <a:p>
            <a:pPr eaLnBrk="1" hangingPunct="1">
              <a:buFontTx/>
              <a:buNone/>
            </a:pPr>
            <a:endParaRPr lang="sr-Cyrl-CS" sz="2800">
              <a:latin typeface="Garamond" pitchFamily="18" charset="0"/>
            </a:endParaRPr>
          </a:p>
          <a:p>
            <a:pPr eaLnBrk="1" hangingPunct="1"/>
            <a:r>
              <a:rPr lang="sr-Cyrl-CS" sz="2800">
                <a:latin typeface="Garamond" pitchFamily="18" charset="0"/>
              </a:rPr>
              <a:t>Скора имиграција</a:t>
            </a:r>
            <a:endParaRPr lang="en-US" sz="2800">
              <a:latin typeface="Garamond" pitchFamily="18" charset="0"/>
            </a:endParaRPr>
          </a:p>
        </p:txBody>
      </p:sp>
    </p:spTree>
  </p:cSld>
  <p:clrMapOvr>
    <a:masterClrMapping/>
  </p:clrMapOvr>
  <p:transition advTm="51510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6|1.8|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841</TotalTime>
  <Words>1631</Words>
  <Application>Microsoft Office PowerPoint</Application>
  <PresentationFormat>On-screen Show (4:3)</PresentationFormat>
  <Paragraphs>287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4" baseType="lpstr">
      <vt:lpstr>Arial</vt:lpstr>
      <vt:lpstr>Calibri</vt:lpstr>
      <vt:lpstr>Cambria</vt:lpstr>
      <vt:lpstr>Franklin Gothic Book</vt:lpstr>
      <vt:lpstr>Garamond</vt:lpstr>
      <vt:lpstr>Perpetua</vt:lpstr>
      <vt:lpstr>Wingdings 2</vt:lpstr>
      <vt:lpstr>Equity</vt:lpstr>
      <vt:lpstr>  ПЕРЗИСТЕНТНИ ПОРЕМЕЋАЈИ  СА СУМАНУТОШЋУ  доц. др Милица Боровчанин </vt:lpstr>
      <vt:lpstr>PowerPoint Presentation</vt:lpstr>
      <vt:lpstr>Историјат о параноји</vt:lpstr>
      <vt:lpstr>Параноја - XIX век</vt:lpstr>
      <vt:lpstr>PowerPoint Presentation</vt:lpstr>
      <vt:lpstr>Епидемиологија</vt:lpstr>
      <vt:lpstr>Етипатогенеза </vt:lpstr>
      <vt:lpstr>Које су најчешће карактеристике преморбидне личности која оболи од овог поремећаја?</vt:lpstr>
      <vt:lpstr>Ризокофактори повезани са поремећајимa суманутости</vt:lpstr>
      <vt:lpstr>Мишљења о пореклу и основи параноје</vt:lpstr>
      <vt:lpstr>Психоаналитичка интерпретација параноје (Фројд)</vt:lpstr>
      <vt:lpstr>Биолошки фактори у генези поремећаја суманутости</vt:lpstr>
      <vt:lpstr>Међународна класификација болести, десета ревизија (МКБ- X)</vt:lpstr>
      <vt:lpstr>Амерички класификациони систем  (Diagnostical and Statistical Manual, IV revision - DSM- IV)</vt:lpstr>
      <vt:lpstr>Дефиниција </vt:lpstr>
      <vt:lpstr>Сумануте идеје</vt:lpstr>
      <vt:lpstr>Психопатологија мишљења- параноидни начин мишљења</vt:lpstr>
      <vt:lpstr>Сумануте идеје - садржај</vt:lpstr>
      <vt:lpstr>Сумануте идеје – структура</vt:lpstr>
      <vt:lpstr>Психопатологија - афективни поремећаји</vt:lpstr>
      <vt:lpstr>Психопатологија - поремећај нагона</vt:lpstr>
      <vt:lpstr>PowerPoint Presentation</vt:lpstr>
      <vt:lpstr>Клиничке форме </vt:lpstr>
      <vt:lpstr>Патолошка љубомора  (Sy Отело)</vt:lpstr>
      <vt:lpstr>Еротоманија</vt:lpstr>
      <vt:lpstr>Кверуланти</vt:lpstr>
      <vt:lpstr>Проналазачи</vt:lpstr>
      <vt:lpstr>Пасионирани идеалисти</vt:lpstr>
      <vt:lpstr>PowerPoint Presentation</vt:lpstr>
      <vt:lpstr>Посебне психозе суманутости</vt:lpstr>
      <vt:lpstr>Диференцијално- дијагностичке недоумице</vt:lpstr>
      <vt:lpstr>Ток и прогноза поремећаја</vt:lpstr>
      <vt:lpstr>Задатак здравственог радника у лечењу суманутих психоза</vt:lpstr>
      <vt:lpstr>Лечење суманутих психоза</vt:lpstr>
      <vt:lpstr>Интегративни терапијски третман</vt:lpstr>
      <vt:lpstr>Психофармаколошки третман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Milica Borovcanin</dc:creator>
  <cp:lastModifiedBy>nmuric91@gmail.com</cp:lastModifiedBy>
  <cp:revision>32</cp:revision>
  <dcterms:created xsi:type="dcterms:W3CDTF">2010-03-18T19:54:21Z</dcterms:created>
  <dcterms:modified xsi:type="dcterms:W3CDTF">2020-10-01T15:32:40Z</dcterms:modified>
</cp:coreProperties>
</file>